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notesMasterIdLst>
    <p:notesMasterId r:id="rId12"/>
  </p:notesMasterIdLst>
  <p:handoutMasterIdLst>
    <p:handoutMasterId r:id="rId13"/>
  </p:handoutMasterIdLst>
  <p:sldIdLst>
    <p:sldId id="256" r:id="rId3"/>
    <p:sldId id="315" r:id="rId4"/>
    <p:sldId id="336" r:id="rId5"/>
    <p:sldId id="335" r:id="rId6"/>
    <p:sldId id="334" r:id="rId7"/>
    <p:sldId id="339" r:id="rId8"/>
    <p:sldId id="338" r:id="rId9"/>
    <p:sldId id="340" r:id="rId10"/>
    <p:sldId id="341" r:id="rId11"/>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li Robertson" initials="knr" lastIdx="9"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7745" autoAdjust="0"/>
  </p:normalViewPr>
  <p:slideViewPr>
    <p:cSldViewPr>
      <p:cViewPr varScale="1">
        <p:scale>
          <a:sx n="86" d="100"/>
          <a:sy n="86" d="100"/>
        </p:scale>
        <p:origin x="-94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296"/>
    </p:cViewPr>
  </p:sorterViewPr>
  <p:notesViewPr>
    <p:cSldViewPr>
      <p:cViewPr varScale="1">
        <p:scale>
          <a:sx n="86" d="100"/>
          <a:sy n="86" d="100"/>
        </p:scale>
        <p:origin x="-3744" y="-78"/>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3550"/>
          </a:xfrm>
          <a:prstGeom prst="rect">
            <a:avLst/>
          </a:prstGeom>
        </p:spPr>
        <p:txBody>
          <a:bodyPr vert="horz" lIns="88139" tIns="44070" rIns="88139" bIns="44070" rtlCol="0"/>
          <a:lstStyle>
            <a:lvl1pPr algn="l">
              <a:defRPr sz="1200"/>
            </a:lvl1pPr>
          </a:lstStyle>
          <a:p>
            <a:pPr>
              <a:defRPr/>
            </a:pPr>
            <a:endParaRPr lang="en-US"/>
          </a:p>
        </p:txBody>
      </p:sp>
      <p:sp>
        <p:nvSpPr>
          <p:cNvPr id="3" name="Date Placeholder 2"/>
          <p:cNvSpPr>
            <a:spLocks noGrp="1"/>
          </p:cNvSpPr>
          <p:nvPr>
            <p:ph type="dt" sz="quarter" idx="1"/>
          </p:nvPr>
        </p:nvSpPr>
        <p:spPr>
          <a:xfrm>
            <a:off x="3884027" y="0"/>
            <a:ext cx="2972421" cy="463550"/>
          </a:xfrm>
          <a:prstGeom prst="rect">
            <a:avLst/>
          </a:prstGeom>
        </p:spPr>
        <p:txBody>
          <a:bodyPr vert="horz" lIns="88139" tIns="44070" rIns="88139" bIns="44070" rtlCol="0"/>
          <a:lstStyle>
            <a:lvl1pPr algn="r">
              <a:defRPr sz="1200"/>
            </a:lvl1pPr>
          </a:lstStyle>
          <a:p>
            <a:pPr>
              <a:defRPr/>
            </a:pPr>
            <a:fld id="{F3900EEC-D1A7-438D-A5C7-01EB13606B0B}" type="datetimeFigureOut">
              <a:rPr lang="en-US"/>
              <a:pPr>
                <a:defRPr/>
              </a:pPr>
              <a:t>10/17/2014</a:t>
            </a:fld>
            <a:endParaRPr lang="en-US"/>
          </a:p>
        </p:txBody>
      </p:sp>
      <p:sp>
        <p:nvSpPr>
          <p:cNvPr id="4" name="Footer Placeholder 3"/>
          <p:cNvSpPr>
            <a:spLocks noGrp="1"/>
          </p:cNvSpPr>
          <p:nvPr>
            <p:ph type="ftr" sz="quarter" idx="2"/>
          </p:nvPr>
        </p:nvSpPr>
        <p:spPr>
          <a:xfrm>
            <a:off x="1" y="8831263"/>
            <a:ext cx="2972421" cy="463550"/>
          </a:xfrm>
          <a:prstGeom prst="rect">
            <a:avLst/>
          </a:prstGeom>
        </p:spPr>
        <p:txBody>
          <a:bodyPr vert="horz" lIns="88139" tIns="44070" rIns="88139" bIns="4407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027" y="8831263"/>
            <a:ext cx="2972421" cy="463550"/>
          </a:xfrm>
          <a:prstGeom prst="rect">
            <a:avLst/>
          </a:prstGeom>
        </p:spPr>
        <p:txBody>
          <a:bodyPr vert="horz" lIns="88139" tIns="44070" rIns="88139" bIns="44070" rtlCol="0" anchor="b"/>
          <a:lstStyle>
            <a:lvl1pPr algn="r">
              <a:defRPr sz="1200"/>
            </a:lvl1pPr>
          </a:lstStyle>
          <a:p>
            <a:pPr>
              <a:defRPr/>
            </a:pPr>
            <a:fld id="{6C18D4C1-E015-4FE3-8677-171EE03941F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1" y="0"/>
            <a:ext cx="2972421" cy="465138"/>
          </a:xfrm>
          <a:prstGeom prst="rect">
            <a:avLst/>
          </a:prstGeom>
          <a:noFill/>
          <a:ln w="9525">
            <a:noFill/>
            <a:miter lim="800000"/>
            <a:headEnd/>
            <a:tailEnd/>
          </a:ln>
          <a:effectLst/>
        </p:spPr>
        <p:txBody>
          <a:bodyPr vert="horz" wrap="square" lIns="91406" tIns="45703" rIns="91406" bIns="45703" numCol="1" anchor="t" anchorCtr="0" compatLnSpc="1">
            <a:prstTxWarp prst="textNoShape">
              <a:avLst/>
            </a:prstTxWarp>
          </a:bodyPr>
          <a:lstStyle>
            <a:lvl1pPr defTabSz="913525">
              <a:defRPr sz="1200"/>
            </a:lvl1pPr>
          </a:lstStyle>
          <a:p>
            <a:pPr>
              <a:defRPr/>
            </a:pPr>
            <a:endParaRPr lang="en-US"/>
          </a:p>
        </p:txBody>
      </p:sp>
      <p:sp>
        <p:nvSpPr>
          <p:cNvPr id="68611" name="Rectangle 3"/>
          <p:cNvSpPr>
            <a:spLocks noGrp="1" noChangeArrowheads="1"/>
          </p:cNvSpPr>
          <p:nvPr>
            <p:ph type="dt" idx="1"/>
          </p:nvPr>
        </p:nvSpPr>
        <p:spPr bwMode="auto">
          <a:xfrm>
            <a:off x="3884027" y="0"/>
            <a:ext cx="2972421" cy="465138"/>
          </a:xfrm>
          <a:prstGeom prst="rect">
            <a:avLst/>
          </a:prstGeom>
          <a:noFill/>
          <a:ln w="9525">
            <a:noFill/>
            <a:miter lim="800000"/>
            <a:headEnd/>
            <a:tailEnd/>
          </a:ln>
          <a:effectLst/>
        </p:spPr>
        <p:txBody>
          <a:bodyPr vert="horz" wrap="square" lIns="91406" tIns="45703" rIns="91406" bIns="45703" numCol="1" anchor="t" anchorCtr="0" compatLnSpc="1">
            <a:prstTxWarp prst="textNoShape">
              <a:avLst/>
            </a:prstTxWarp>
          </a:bodyPr>
          <a:lstStyle>
            <a:lvl1pPr algn="r" defTabSz="913525">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08075" y="696913"/>
            <a:ext cx="4648200" cy="3486150"/>
          </a:xfrm>
          <a:prstGeom prst="rect">
            <a:avLst/>
          </a:prstGeom>
          <a:noFill/>
          <a:ln w="9525">
            <a:solidFill>
              <a:srgbClr val="000000"/>
            </a:solidFill>
            <a:miter lim="800000"/>
            <a:headEnd/>
            <a:tailEnd/>
          </a:ln>
        </p:spPr>
      </p:sp>
      <p:sp>
        <p:nvSpPr>
          <p:cNvPr id="68613" name="Rectangle 5"/>
          <p:cNvSpPr>
            <a:spLocks noGrp="1" noChangeArrowheads="1"/>
          </p:cNvSpPr>
          <p:nvPr>
            <p:ph type="body" sz="quarter" idx="3"/>
          </p:nvPr>
        </p:nvSpPr>
        <p:spPr bwMode="auto">
          <a:xfrm>
            <a:off x="686421" y="4416426"/>
            <a:ext cx="5485158" cy="4183063"/>
          </a:xfrm>
          <a:prstGeom prst="rect">
            <a:avLst/>
          </a:prstGeom>
          <a:noFill/>
          <a:ln w="9525">
            <a:noFill/>
            <a:miter lim="800000"/>
            <a:headEnd/>
            <a:tailEnd/>
          </a:ln>
          <a:effectLst/>
        </p:spPr>
        <p:txBody>
          <a:bodyPr vert="horz" wrap="square" lIns="91406" tIns="45703" rIns="91406" bIns="4570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8614" name="Rectangle 6"/>
          <p:cNvSpPr>
            <a:spLocks noGrp="1" noChangeArrowheads="1"/>
          </p:cNvSpPr>
          <p:nvPr>
            <p:ph type="ftr" sz="quarter" idx="4"/>
          </p:nvPr>
        </p:nvSpPr>
        <p:spPr bwMode="auto">
          <a:xfrm>
            <a:off x="1" y="8829675"/>
            <a:ext cx="2972421" cy="465138"/>
          </a:xfrm>
          <a:prstGeom prst="rect">
            <a:avLst/>
          </a:prstGeom>
          <a:noFill/>
          <a:ln w="9525">
            <a:noFill/>
            <a:miter lim="800000"/>
            <a:headEnd/>
            <a:tailEnd/>
          </a:ln>
          <a:effectLst/>
        </p:spPr>
        <p:txBody>
          <a:bodyPr vert="horz" wrap="square" lIns="91406" tIns="45703" rIns="91406" bIns="45703" numCol="1" anchor="b" anchorCtr="0" compatLnSpc="1">
            <a:prstTxWarp prst="textNoShape">
              <a:avLst/>
            </a:prstTxWarp>
          </a:bodyPr>
          <a:lstStyle>
            <a:lvl1pPr defTabSz="913525">
              <a:defRPr sz="1200"/>
            </a:lvl1pPr>
          </a:lstStyle>
          <a:p>
            <a:pPr>
              <a:defRPr/>
            </a:pPr>
            <a:endParaRPr lang="en-US"/>
          </a:p>
        </p:txBody>
      </p:sp>
      <p:sp>
        <p:nvSpPr>
          <p:cNvPr id="68615" name="Rectangle 7"/>
          <p:cNvSpPr>
            <a:spLocks noGrp="1" noChangeArrowheads="1"/>
          </p:cNvSpPr>
          <p:nvPr>
            <p:ph type="sldNum" sz="quarter" idx="5"/>
          </p:nvPr>
        </p:nvSpPr>
        <p:spPr bwMode="auto">
          <a:xfrm>
            <a:off x="3884027" y="8829675"/>
            <a:ext cx="2972421" cy="465138"/>
          </a:xfrm>
          <a:prstGeom prst="rect">
            <a:avLst/>
          </a:prstGeom>
          <a:noFill/>
          <a:ln w="9525">
            <a:noFill/>
            <a:miter lim="800000"/>
            <a:headEnd/>
            <a:tailEnd/>
          </a:ln>
          <a:effectLst/>
        </p:spPr>
        <p:txBody>
          <a:bodyPr vert="horz" wrap="square" lIns="91406" tIns="45703" rIns="91406" bIns="45703" numCol="1" anchor="b" anchorCtr="0" compatLnSpc="1">
            <a:prstTxWarp prst="textNoShape">
              <a:avLst/>
            </a:prstTxWarp>
          </a:bodyPr>
          <a:lstStyle>
            <a:lvl1pPr algn="r" defTabSz="913525">
              <a:defRPr sz="1200"/>
            </a:lvl1pPr>
          </a:lstStyle>
          <a:p>
            <a:pPr>
              <a:defRPr/>
            </a:pPr>
            <a:fld id="{85EE9A2A-F49D-4073-BE9A-7552B8EBD63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pPr defTabSz="912813"/>
            <a:fld id="{26EFB1E7-ED3A-45AF-8C77-7A5F0A5C73BD}" type="slidenum">
              <a:rPr lang="en-US" smtClean="0"/>
              <a:pPr defTabSz="912813"/>
              <a:t>1</a:t>
            </a:fld>
            <a:endParaRPr lang="en-US" dirty="0"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5EE9A2A-F49D-4073-BE9A-7552B8EBD635}"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7124E02-0202-4972-B20F-9CD4F22D87FF}"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5EE9A2A-F49D-4073-BE9A-7552B8EBD635}"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00" b="1" kern="0" dirty="0" smtClean="0">
                <a:solidFill>
                  <a:schemeClr val="tx1"/>
                </a:solidFill>
                <a:latin typeface="Arial" charset="0"/>
                <a:ea typeface="+mn-ea"/>
                <a:cs typeface="+mn-cs"/>
              </a:rPr>
              <a:t>Analysis of Existing Habitat</a:t>
            </a:r>
            <a:endParaRPr lang="en-US" dirty="0" smtClean="0"/>
          </a:p>
          <a:p>
            <a:pPr marL="228600" indent="-228600"/>
            <a:endParaRPr lang="en-US" dirty="0" smtClean="0"/>
          </a:p>
          <a:p>
            <a:pPr marL="228600" indent="-228600">
              <a:buFont typeface="Wingdings" pitchFamily="2" charset="2"/>
              <a:buChar char="§"/>
            </a:pPr>
            <a:r>
              <a:rPr lang="en-US" dirty="0" smtClean="0"/>
              <a:t>It has been determined through coordination with our environmental partners that two of the most defining attributes of aquatic habitat are velocity and depth. </a:t>
            </a:r>
          </a:p>
          <a:p>
            <a:pPr marL="228600" indent="-228600">
              <a:buFont typeface="Wingdings" pitchFamily="2" charset="2"/>
              <a:buChar char="§"/>
            </a:pPr>
            <a:endParaRPr lang="en-US" dirty="0" smtClean="0"/>
          </a:p>
          <a:p>
            <a:pPr marL="228600" indent="-228600">
              <a:buFont typeface="Wingdings" pitchFamily="2" charset="2"/>
              <a:buChar char="§"/>
            </a:pPr>
            <a:r>
              <a:rPr lang="en-US" dirty="0" smtClean="0"/>
              <a:t>The structures used to maintain the navigation channel on the MMR are designed in a way to maximize velocity and depth diversity. </a:t>
            </a:r>
          </a:p>
          <a:p>
            <a:pPr marL="228600" indent="-228600">
              <a:buFont typeface="Wingdings" pitchFamily="2" charset="2"/>
              <a:buChar char="§"/>
            </a:pPr>
            <a:endParaRPr lang="en-US" dirty="0" smtClean="0"/>
          </a:p>
          <a:p>
            <a:pPr marL="228600" indent="-228600">
              <a:buFont typeface="Wingdings" pitchFamily="2" charset="2"/>
              <a:buChar char="§"/>
            </a:pPr>
            <a:r>
              <a:rPr lang="en-US" dirty="0" smtClean="0"/>
              <a:t>The quantification of what habitat is being changed when structures are constructed is difficult due to the complex three dimensional flow and sedimentation patterns. It is also important to have an understanding of habitat availability for different river stages.</a:t>
            </a:r>
            <a:endParaRPr lang="en-US" sz="1400" b="1" kern="0" dirty="0" smtClean="0">
              <a:solidFill>
                <a:schemeClr val="tx1"/>
              </a:solidFill>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85EE9A2A-F49D-4073-BE9A-7552B8EBD635}"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5EE9A2A-F49D-4073-BE9A-7552B8EBD635}"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Flowrates</a:t>
            </a:r>
            <a:r>
              <a:rPr lang="en-US" sz="1200" kern="1200" dirty="0" smtClean="0">
                <a:solidFill>
                  <a:schemeClr val="tx1"/>
                </a:solidFill>
                <a:latin typeface="Arial" charset="0"/>
                <a:ea typeface="+mn-ea"/>
                <a:cs typeface="+mn-cs"/>
              </a:rPr>
              <a:t> were chosen</a:t>
            </a:r>
            <a:r>
              <a:rPr lang="en-US" sz="1200" kern="1200" baseline="0" dirty="0" smtClean="0">
                <a:solidFill>
                  <a:schemeClr val="tx1"/>
                </a:solidFill>
                <a:latin typeface="Arial" charset="0"/>
                <a:ea typeface="+mn-ea"/>
                <a:cs typeface="+mn-cs"/>
              </a:rPr>
              <a:t> </a:t>
            </a:r>
            <a:r>
              <a:rPr lang="en-US" sz="1200" kern="1200" dirty="0" smtClean="0">
                <a:solidFill>
                  <a:schemeClr val="tx1"/>
                </a:solidFill>
                <a:latin typeface="Arial" charset="0"/>
                <a:ea typeface="+mn-ea"/>
                <a:cs typeface="+mn-cs"/>
              </a:rPr>
              <a:t>to have flows that were well below the top of the structures, right at the top of the structures, and well over the top of the structures.  Discharge</a:t>
            </a:r>
            <a:r>
              <a:rPr lang="en-US" sz="1200" kern="1200" baseline="0" dirty="0" smtClean="0">
                <a:solidFill>
                  <a:schemeClr val="tx1"/>
                </a:solidFill>
                <a:latin typeface="Arial" charset="0"/>
                <a:ea typeface="+mn-ea"/>
                <a:cs typeface="+mn-cs"/>
              </a:rPr>
              <a:t> data for these </a:t>
            </a:r>
            <a:r>
              <a:rPr lang="en-US" sz="1200" kern="1200" baseline="0" dirty="0" err="1" smtClean="0">
                <a:solidFill>
                  <a:schemeClr val="tx1"/>
                </a:solidFill>
                <a:latin typeface="Arial" charset="0"/>
                <a:ea typeface="+mn-ea"/>
                <a:cs typeface="+mn-cs"/>
              </a:rPr>
              <a:t>flowrates</a:t>
            </a:r>
            <a:r>
              <a:rPr lang="en-US" sz="1200" kern="1200" baseline="0" dirty="0" smtClean="0">
                <a:solidFill>
                  <a:schemeClr val="tx1"/>
                </a:solidFill>
                <a:latin typeface="Arial" charset="0"/>
                <a:ea typeface="+mn-ea"/>
                <a:cs typeface="+mn-cs"/>
              </a:rPr>
              <a:t> is available for model calibration.</a:t>
            </a:r>
            <a:endParaRPr lang="en-US" dirty="0"/>
          </a:p>
        </p:txBody>
      </p:sp>
      <p:sp>
        <p:nvSpPr>
          <p:cNvPr id="4" name="Slide Number Placeholder 3"/>
          <p:cNvSpPr>
            <a:spLocks noGrp="1"/>
          </p:cNvSpPr>
          <p:nvPr>
            <p:ph type="sldNum" sz="quarter" idx="10"/>
          </p:nvPr>
        </p:nvSpPr>
        <p:spPr/>
        <p:txBody>
          <a:bodyPr/>
          <a:lstStyle/>
          <a:p>
            <a:pPr>
              <a:defRPr/>
            </a:pPr>
            <a:fld id="{85EE9A2A-F49D-4073-BE9A-7552B8EBD635}"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5EE9A2A-F49D-4073-BE9A-7552B8EBD635}"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5EE9A2A-F49D-4073-BE9A-7552B8EBD635}"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304800"/>
            <a:ext cx="21336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304800"/>
            <a:ext cx="6248400" cy="58213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10BF80D-E461-4658-9976-8143914581B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64345B0-E24B-41FD-A604-F4B2632BD34D}"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53C41A1-775D-484A-ADE3-7CD527BC7BD3}"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833AF4E6-F0A0-47A0-B344-1FEB3CDEF160}"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3F4A1604-4AF4-4306-B6C0-22517BC61261}"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97DCF909-C755-453F-9D59-E9D063D688F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CCAD624-53A9-4D25-BC72-2E1186E77526}"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C22E5AF3-C22B-40D9-B6C8-5CCF0FB36F6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4C579C4-57BB-41C2-B123-801D87E19851}"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6BAF391-6A2C-4936-B4C1-D90943026C2C}"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211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211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A7F498BA-8BEE-43BA-B62A-55B5AB4EA4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jpeg"/><Relationship Id="rId3" Type="http://schemas.openxmlformats.org/officeDocument/2006/relationships/slideLayout" Target="../slideLayouts/slideLayout3.xml"/><Relationship Id="rId21" Type="http://schemas.openxmlformats.org/officeDocument/2006/relationships/image" Target="../media/image9.jpeg"/><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eg"/><Relationship Id="rId2" Type="http://schemas.openxmlformats.org/officeDocument/2006/relationships/slideLayout" Target="../slideLayouts/slideLayout2.xml"/><Relationship Id="rId16" Type="http://schemas.openxmlformats.org/officeDocument/2006/relationships/image" Target="../media/image4.jpeg"/><Relationship Id="rId20" Type="http://schemas.openxmlformats.org/officeDocument/2006/relationships/image" Target="../media/image8.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image" Target="../media/image7.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 Id="rId22" Type="http://schemas.openxmlformats.org/officeDocument/2006/relationships/image" Target="../media/image10.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7"/>
          <p:cNvGrpSpPr>
            <a:grpSpLocks/>
          </p:cNvGrpSpPr>
          <p:nvPr userDrawn="1"/>
        </p:nvGrpSpPr>
        <p:grpSpPr bwMode="auto">
          <a:xfrm>
            <a:off x="0" y="0"/>
            <a:ext cx="9144000" cy="6861175"/>
            <a:chOff x="0" y="0"/>
            <a:chExt cx="5760" cy="4322"/>
          </a:xfrm>
        </p:grpSpPr>
        <p:pic>
          <p:nvPicPr>
            <p:cNvPr id="1044" name="Picture 23" descr="ppt_camo_bkgrnd-03"/>
            <p:cNvPicPr>
              <a:picLocks noChangeAspect="1" noChangeArrowheads="1"/>
            </p:cNvPicPr>
            <p:nvPr userDrawn="1"/>
          </p:nvPicPr>
          <p:blipFill>
            <a:blip r:embed="rId13" cstate="screen"/>
            <a:srcRect/>
            <a:stretch>
              <a:fillRect/>
            </a:stretch>
          </p:blipFill>
          <p:spPr bwMode="auto">
            <a:xfrm>
              <a:off x="0" y="0"/>
              <a:ext cx="5760" cy="4322"/>
            </a:xfrm>
            <a:prstGeom prst="rect">
              <a:avLst/>
            </a:prstGeom>
            <a:noFill/>
            <a:ln w="9525">
              <a:noFill/>
              <a:miter lim="800000"/>
              <a:headEnd/>
              <a:tailEnd/>
            </a:ln>
          </p:spPr>
        </p:pic>
        <p:pic>
          <p:nvPicPr>
            <p:cNvPr id="1045" name="Picture 21" descr="white_curve"/>
            <p:cNvPicPr>
              <a:picLocks noChangeAspect="1" noChangeArrowheads="1"/>
            </p:cNvPicPr>
            <p:nvPr userDrawn="1"/>
          </p:nvPicPr>
          <p:blipFill>
            <a:blip r:embed="rId14" cstate="screen"/>
            <a:srcRect/>
            <a:stretch>
              <a:fillRect/>
            </a:stretch>
          </p:blipFill>
          <p:spPr bwMode="auto">
            <a:xfrm>
              <a:off x="2502" y="990"/>
              <a:ext cx="3258" cy="3330"/>
            </a:xfrm>
            <a:prstGeom prst="rect">
              <a:avLst/>
            </a:prstGeom>
            <a:noFill/>
            <a:ln w="9525">
              <a:noFill/>
              <a:miter lim="800000"/>
              <a:headEnd/>
              <a:tailEnd/>
            </a:ln>
          </p:spPr>
        </p:pic>
      </p:grpSp>
      <p:pic>
        <p:nvPicPr>
          <p:cNvPr id="1027" name="Picture 8" descr="USACE_logo"/>
          <p:cNvPicPr>
            <a:picLocks noChangeAspect="1" noChangeArrowheads="1"/>
          </p:cNvPicPr>
          <p:nvPr userDrawn="1"/>
        </p:nvPicPr>
        <p:blipFill>
          <a:blip r:embed="rId15" cstate="screen"/>
          <a:srcRect/>
          <a:stretch>
            <a:fillRect/>
          </a:stretch>
        </p:blipFill>
        <p:spPr bwMode="auto">
          <a:xfrm>
            <a:off x="244475" y="5141913"/>
            <a:ext cx="1371600" cy="938212"/>
          </a:xfrm>
          <a:prstGeom prst="rect">
            <a:avLst/>
          </a:prstGeom>
          <a:noFill/>
          <a:ln w="9525">
            <a:noFill/>
            <a:miter lim="800000"/>
            <a:headEnd/>
            <a:tailEnd/>
          </a:ln>
        </p:spPr>
      </p:pic>
      <p:sp>
        <p:nvSpPr>
          <p:cNvPr id="1043" name="Line 19"/>
          <p:cNvSpPr>
            <a:spLocks noChangeShapeType="1"/>
          </p:cNvSpPr>
          <p:nvPr userDrawn="1"/>
        </p:nvSpPr>
        <p:spPr bwMode="auto">
          <a:xfrm>
            <a:off x="5343525" y="3352800"/>
            <a:ext cx="3810000" cy="0"/>
          </a:xfrm>
          <a:prstGeom prst="line">
            <a:avLst/>
          </a:prstGeom>
          <a:noFill/>
          <a:ln w="63500">
            <a:solidFill>
              <a:schemeClr val="bg1"/>
            </a:solidFill>
            <a:round/>
            <a:headEnd/>
            <a:tailEnd/>
          </a:ln>
          <a:effectLst/>
        </p:spPr>
        <p:txBody>
          <a:bodyPr/>
          <a:lstStyle/>
          <a:p>
            <a:pPr>
              <a:defRPr/>
            </a:pPr>
            <a:endParaRPr lang="en-US"/>
          </a:p>
        </p:txBody>
      </p:sp>
      <p:sp>
        <p:nvSpPr>
          <p:cNvPr id="1029" name="Rectangle 2"/>
          <p:cNvSpPr>
            <a:spLocks noGrp="1" noChangeArrowheads="1"/>
          </p:cNvSpPr>
          <p:nvPr>
            <p:ph type="title"/>
          </p:nvPr>
        </p:nvSpPr>
        <p:spPr bwMode="auto">
          <a:xfrm>
            <a:off x="152400" y="304800"/>
            <a:ext cx="6324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PRESENTATION TITLE</a:t>
            </a:r>
          </a:p>
        </p:txBody>
      </p:sp>
      <p:sp>
        <p:nvSpPr>
          <p:cNvPr id="1033" name="Text Box 9"/>
          <p:cNvSpPr txBox="1">
            <a:spLocks noChangeArrowheads="1"/>
          </p:cNvSpPr>
          <p:nvPr userDrawn="1"/>
        </p:nvSpPr>
        <p:spPr bwMode="auto">
          <a:xfrm>
            <a:off x="152400" y="6156325"/>
            <a:ext cx="3597275" cy="549275"/>
          </a:xfrm>
          <a:prstGeom prst="rect">
            <a:avLst/>
          </a:prstGeom>
          <a:noFill/>
          <a:ln w="9525">
            <a:noFill/>
            <a:miter lim="800000"/>
            <a:headEnd/>
            <a:tailEnd/>
          </a:ln>
          <a:effectLst/>
        </p:spPr>
        <p:txBody>
          <a:bodyPr>
            <a:spAutoFit/>
          </a:bodyPr>
          <a:lstStyle/>
          <a:p>
            <a:pPr>
              <a:defRPr/>
            </a:pPr>
            <a:r>
              <a:rPr lang="en-US" sz="1200" b="1"/>
              <a:t>US Army Corps of Engineers</a:t>
            </a:r>
          </a:p>
          <a:p>
            <a:pPr>
              <a:defRPr/>
            </a:pPr>
            <a:r>
              <a:rPr lang="en-US" b="1"/>
              <a:t>BUILDING STRONG</a:t>
            </a:r>
            <a:r>
              <a:rPr lang="en-US" sz="1400" b="1" baseline="-25000"/>
              <a:t>®</a:t>
            </a:r>
          </a:p>
        </p:txBody>
      </p:sp>
      <p:sp>
        <p:nvSpPr>
          <p:cNvPr id="1059" name="Oval 35"/>
          <p:cNvSpPr>
            <a:spLocks noChangeArrowheads="1"/>
          </p:cNvSpPr>
          <p:nvPr userDrawn="1"/>
        </p:nvSpPr>
        <p:spPr bwMode="auto">
          <a:xfrm rot="3266737">
            <a:off x="5072063" y="704850"/>
            <a:ext cx="3048000" cy="4876800"/>
          </a:xfrm>
          <a:prstGeom prst="ellipse">
            <a:avLst/>
          </a:prstGeom>
          <a:solidFill>
            <a:schemeClr val="bg1"/>
          </a:solidFill>
          <a:ln w="9525">
            <a:solidFill>
              <a:schemeClr val="bg1"/>
            </a:solidFill>
            <a:round/>
            <a:headEnd/>
            <a:tailEnd/>
          </a:ln>
          <a:effectLst/>
        </p:spPr>
        <p:txBody>
          <a:bodyPr wrap="none" anchor="ctr"/>
          <a:lstStyle/>
          <a:p>
            <a:pPr>
              <a:defRPr/>
            </a:pPr>
            <a:endParaRPr lang="en-US"/>
          </a:p>
        </p:txBody>
      </p:sp>
      <p:pic>
        <p:nvPicPr>
          <p:cNvPr id="1032" name="Picture 36" descr="test"/>
          <p:cNvPicPr preferRelativeResize="0">
            <a:picLocks noChangeAspect="1" noChangeArrowheads="1"/>
          </p:cNvPicPr>
          <p:nvPr userDrawn="1"/>
        </p:nvPicPr>
        <p:blipFill>
          <a:blip r:embed="rId16" cstate="screen">
            <a:clrChange>
              <a:clrFrom>
                <a:srgbClr val="FCFAFB"/>
              </a:clrFrom>
              <a:clrTo>
                <a:srgbClr val="FCFAFB">
                  <a:alpha val="0"/>
                </a:srgbClr>
              </a:clrTo>
            </a:clrChange>
          </a:blip>
          <a:srcRect/>
          <a:stretch>
            <a:fillRect/>
          </a:stretch>
        </p:blipFill>
        <p:spPr bwMode="auto">
          <a:xfrm>
            <a:off x="3070225" y="695325"/>
            <a:ext cx="6102350" cy="6181725"/>
          </a:xfrm>
          <a:prstGeom prst="rect">
            <a:avLst/>
          </a:prstGeom>
          <a:noFill/>
          <a:ln w="9525">
            <a:noFill/>
            <a:miter lim="800000"/>
            <a:headEnd/>
            <a:tailEnd/>
          </a:ln>
        </p:spPr>
      </p:pic>
      <p:grpSp>
        <p:nvGrpSpPr>
          <p:cNvPr id="2" name="Group 38"/>
          <p:cNvGrpSpPr>
            <a:grpSpLocks/>
          </p:cNvGrpSpPr>
          <p:nvPr userDrawn="1"/>
        </p:nvGrpSpPr>
        <p:grpSpPr bwMode="auto">
          <a:xfrm>
            <a:off x="4800600" y="2752725"/>
            <a:ext cx="1063625" cy="1600200"/>
            <a:chOff x="4464" y="432"/>
            <a:chExt cx="3840" cy="5775"/>
          </a:xfrm>
        </p:grpSpPr>
        <p:sp>
          <p:nvSpPr>
            <p:cNvPr id="1063" name="Rectangle 39"/>
            <p:cNvSpPr>
              <a:spLocks noChangeArrowheads="1"/>
            </p:cNvSpPr>
            <p:nvPr/>
          </p:nvSpPr>
          <p:spPr bwMode="auto">
            <a:xfrm>
              <a:off x="4894" y="862"/>
              <a:ext cx="3026" cy="4898"/>
            </a:xfrm>
            <a:prstGeom prst="rect">
              <a:avLst/>
            </a:prstGeom>
            <a:solidFill>
              <a:schemeClr val="bg1"/>
            </a:solidFill>
            <a:ln w="9525">
              <a:noFill/>
              <a:miter lim="800000"/>
              <a:headEnd/>
              <a:tailEnd/>
            </a:ln>
            <a:effectLst/>
          </p:spPr>
          <p:txBody>
            <a:bodyPr wrap="none" anchor="ctr"/>
            <a:lstStyle/>
            <a:p>
              <a:pPr>
                <a:defRPr/>
              </a:pPr>
              <a:endParaRPr lang="en-US"/>
            </a:p>
          </p:txBody>
        </p:sp>
        <p:pic>
          <p:nvPicPr>
            <p:cNvPr id="3" name="Picture 40" descr="MVS Aerial 2 "/>
            <p:cNvPicPr preferRelativeResize="0">
              <a:picLocks noChangeAspect="1" noChangeArrowheads="1"/>
            </p:cNvPicPr>
            <p:nvPr/>
          </p:nvPicPr>
          <p:blipFill>
            <a:blip r:embed="rId17" cstate="screen">
              <a:clrChange>
                <a:clrFrom>
                  <a:srgbClr val="FAF6F7"/>
                </a:clrFrom>
                <a:clrTo>
                  <a:srgbClr val="FAF6F7">
                    <a:alpha val="0"/>
                  </a:srgbClr>
                </a:clrTo>
              </a:clrChange>
            </a:blip>
            <a:srcRect/>
            <a:stretch>
              <a:fillRect/>
            </a:stretch>
          </p:blipFill>
          <p:spPr bwMode="auto">
            <a:xfrm>
              <a:off x="4464" y="432"/>
              <a:ext cx="3840" cy="5775"/>
            </a:xfrm>
            <a:prstGeom prst="rect">
              <a:avLst/>
            </a:prstGeom>
            <a:noFill/>
            <a:ln w="9525">
              <a:noFill/>
              <a:miter lim="800000"/>
              <a:headEnd/>
              <a:tailEnd/>
            </a:ln>
          </p:spPr>
        </p:pic>
      </p:grpSp>
      <p:pic>
        <p:nvPicPr>
          <p:cNvPr id="1034" name="Picture 41" descr="MVK foggybridges"/>
          <p:cNvPicPr preferRelativeResize="0">
            <a:picLocks noChangeAspect="1" noChangeArrowheads="1"/>
          </p:cNvPicPr>
          <p:nvPr userDrawn="1"/>
        </p:nvPicPr>
        <p:blipFill>
          <a:blip r:embed="rId18" cstate="screen">
            <a:clrChange>
              <a:clrFrom>
                <a:srgbClr val="F7F3F4"/>
              </a:clrFrom>
              <a:clrTo>
                <a:srgbClr val="F7F3F4">
                  <a:alpha val="0"/>
                </a:srgbClr>
              </a:clrTo>
            </a:clrChange>
          </a:blip>
          <a:srcRect/>
          <a:stretch>
            <a:fillRect/>
          </a:stretch>
        </p:blipFill>
        <p:spPr bwMode="auto">
          <a:xfrm>
            <a:off x="3886200" y="4352925"/>
            <a:ext cx="1752600" cy="1133475"/>
          </a:xfrm>
          <a:prstGeom prst="rect">
            <a:avLst/>
          </a:prstGeom>
          <a:noFill/>
          <a:ln w="9525">
            <a:noFill/>
            <a:miter lim="800000"/>
            <a:headEnd/>
            <a:tailEnd/>
          </a:ln>
        </p:spPr>
      </p:pic>
      <p:pic>
        <p:nvPicPr>
          <p:cNvPr id="1035" name="Picture 42" descr="MVP Saint Anthony Falls 3"/>
          <p:cNvPicPr preferRelativeResize="0">
            <a:picLocks noChangeAspect="1" noChangeArrowheads="1"/>
          </p:cNvPicPr>
          <p:nvPr userDrawn="1"/>
        </p:nvPicPr>
        <p:blipFill>
          <a:blip r:embed="rId19" cstate="screen">
            <a:clrChange>
              <a:clrFrom>
                <a:srgbClr val="FEFAFB"/>
              </a:clrFrom>
              <a:clrTo>
                <a:srgbClr val="FEFAFB">
                  <a:alpha val="0"/>
                </a:srgbClr>
              </a:clrTo>
            </a:clrChange>
          </a:blip>
          <a:srcRect/>
          <a:stretch>
            <a:fillRect/>
          </a:stretch>
        </p:blipFill>
        <p:spPr bwMode="auto">
          <a:xfrm>
            <a:off x="7239000" y="1143000"/>
            <a:ext cx="1600200" cy="1257300"/>
          </a:xfrm>
          <a:prstGeom prst="rect">
            <a:avLst/>
          </a:prstGeom>
          <a:noFill/>
          <a:ln w="9525">
            <a:noFill/>
            <a:miter lim="800000"/>
            <a:headEnd/>
            <a:tailEnd/>
          </a:ln>
        </p:spPr>
      </p:pic>
      <p:grpSp>
        <p:nvGrpSpPr>
          <p:cNvPr id="1036" name="Group 43"/>
          <p:cNvGrpSpPr>
            <a:grpSpLocks/>
          </p:cNvGrpSpPr>
          <p:nvPr userDrawn="1"/>
        </p:nvGrpSpPr>
        <p:grpSpPr bwMode="auto">
          <a:xfrm>
            <a:off x="4572000" y="5410200"/>
            <a:ext cx="2286000" cy="1169988"/>
            <a:chOff x="-6192" y="1728"/>
            <a:chExt cx="4512" cy="3008"/>
          </a:xfrm>
        </p:grpSpPr>
        <p:sp>
          <p:nvSpPr>
            <p:cNvPr id="1068" name="Rectangle 44"/>
            <p:cNvSpPr>
              <a:spLocks noChangeArrowheads="1"/>
            </p:cNvSpPr>
            <p:nvPr/>
          </p:nvSpPr>
          <p:spPr bwMode="auto">
            <a:xfrm>
              <a:off x="-5857" y="2161"/>
              <a:ext cx="3986" cy="2318"/>
            </a:xfrm>
            <a:prstGeom prst="rect">
              <a:avLst/>
            </a:prstGeom>
            <a:solidFill>
              <a:schemeClr val="bg1"/>
            </a:solidFill>
            <a:ln w="9525">
              <a:noFill/>
              <a:miter lim="800000"/>
              <a:headEnd/>
              <a:tailEnd/>
            </a:ln>
            <a:effectLst/>
          </p:spPr>
          <p:txBody>
            <a:bodyPr wrap="none" anchor="ctr"/>
            <a:lstStyle/>
            <a:p>
              <a:pPr>
                <a:defRPr/>
              </a:pPr>
              <a:endParaRPr lang="en-US"/>
            </a:p>
          </p:txBody>
        </p:sp>
        <p:pic>
          <p:nvPicPr>
            <p:cNvPr id="1041" name="Picture 45" descr="MVM Memphis aerial w-barge"/>
            <p:cNvPicPr preferRelativeResize="0">
              <a:picLocks noChangeAspect="1" noChangeArrowheads="1"/>
            </p:cNvPicPr>
            <p:nvPr/>
          </p:nvPicPr>
          <p:blipFill>
            <a:blip r:embed="rId20" cstate="screen">
              <a:clrChange>
                <a:clrFrom>
                  <a:srgbClr val="FEFAF9"/>
                </a:clrFrom>
                <a:clrTo>
                  <a:srgbClr val="FEFAF9">
                    <a:alpha val="0"/>
                  </a:srgbClr>
                </a:clrTo>
              </a:clrChange>
            </a:blip>
            <a:srcRect/>
            <a:stretch>
              <a:fillRect/>
            </a:stretch>
          </p:blipFill>
          <p:spPr bwMode="auto">
            <a:xfrm>
              <a:off x="-6192" y="1728"/>
              <a:ext cx="4512" cy="3008"/>
            </a:xfrm>
            <a:prstGeom prst="rect">
              <a:avLst/>
            </a:prstGeom>
            <a:noFill/>
            <a:ln w="9525">
              <a:noFill/>
              <a:miter lim="800000"/>
              <a:headEnd/>
              <a:tailEnd/>
            </a:ln>
          </p:spPr>
        </p:pic>
      </p:grpSp>
      <p:pic>
        <p:nvPicPr>
          <p:cNvPr id="1037" name="Picture 46" descr="MVR Clock Tower"/>
          <p:cNvPicPr preferRelativeResize="0">
            <a:picLocks noChangeAspect="1" noChangeArrowheads="1"/>
          </p:cNvPicPr>
          <p:nvPr userDrawn="1"/>
        </p:nvPicPr>
        <p:blipFill>
          <a:blip r:embed="rId21" cstate="screen">
            <a:clrChange>
              <a:clrFrom>
                <a:srgbClr val="FDF9FA"/>
              </a:clrFrom>
              <a:clrTo>
                <a:srgbClr val="FDF9FA">
                  <a:alpha val="0"/>
                </a:srgbClr>
              </a:clrTo>
            </a:clrChange>
          </a:blip>
          <a:srcRect/>
          <a:stretch>
            <a:fillRect/>
          </a:stretch>
        </p:blipFill>
        <p:spPr bwMode="auto">
          <a:xfrm>
            <a:off x="7543800" y="2514600"/>
            <a:ext cx="1085850" cy="1447800"/>
          </a:xfrm>
          <a:prstGeom prst="rect">
            <a:avLst/>
          </a:prstGeom>
          <a:noFill/>
          <a:ln w="9525">
            <a:noFill/>
            <a:miter lim="800000"/>
            <a:headEnd/>
            <a:tailEnd/>
          </a:ln>
        </p:spPr>
      </p:pic>
      <p:pic>
        <p:nvPicPr>
          <p:cNvPr id="1038" name="Picture 47" descr="New Orleans superdome"/>
          <p:cNvPicPr preferRelativeResize="0">
            <a:picLocks noChangeAspect="1" noChangeArrowheads="1"/>
          </p:cNvPicPr>
          <p:nvPr userDrawn="1"/>
        </p:nvPicPr>
        <p:blipFill>
          <a:blip r:embed="rId22" cstate="screen">
            <a:clrChange>
              <a:clrFrom>
                <a:srgbClr val="FEFAFB"/>
              </a:clrFrom>
              <a:clrTo>
                <a:srgbClr val="FEFAFB">
                  <a:alpha val="0"/>
                </a:srgbClr>
              </a:clrTo>
            </a:clrChange>
          </a:blip>
          <a:srcRect/>
          <a:stretch>
            <a:fillRect/>
          </a:stretch>
        </p:blipFill>
        <p:spPr bwMode="auto">
          <a:xfrm>
            <a:off x="7010400" y="5105400"/>
            <a:ext cx="1676400" cy="1125538"/>
          </a:xfrm>
          <a:prstGeom prst="rect">
            <a:avLst/>
          </a:prstGeom>
          <a:noFill/>
          <a:ln w="9525">
            <a:noFill/>
            <a:miter lim="800000"/>
            <a:headEnd/>
            <a:tailEnd/>
          </a:ln>
        </p:spPr>
      </p:pic>
      <p:sp>
        <p:nvSpPr>
          <p:cNvPr id="1061" name="Arc 37"/>
          <p:cNvSpPr>
            <a:spLocks/>
          </p:cNvSpPr>
          <p:nvPr userDrawn="1"/>
        </p:nvSpPr>
        <p:spPr bwMode="auto">
          <a:xfrm rot="16200000">
            <a:off x="3114675" y="819150"/>
            <a:ext cx="6096000" cy="6019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76200">
            <a:solidFill>
              <a:schemeClr val="bg1"/>
            </a:solidFill>
            <a:round/>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Arial" charset="0"/>
        </a:defRPr>
      </a:lvl2pPr>
      <a:lvl3pPr algn="l" rtl="0" eaLnBrk="0" fontAlgn="base" hangingPunct="0">
        <a:spcBef>
          <a:spcPct val="0"/>
        </a:spcBef>
        <a:spcAft>
          <a:spcPct val="0"/>
        </a:spcAft>
        <a:defRPr sz="3600" b="1">
          <a:solidFill>
            <a:schemeClr val="tx2"/>
          </a:solidFill>
          <a:latin typeface="Arial" charset="0"/>
        </a:defRPr>
      </a:lvl3pPr>
      <a:lvl4pPr algn="l" rtl="0" eaLnBrk="0" fontAlgn="base" hangingPunct="0">
        <a:spcBef>
          <a:spcPct val="0"/>
        </a:spcBef>
        <a:spcAft>
          <a:spcPct val="0"/>
        </a:spcAft>
        <a:defRPr sz="3600" b="1">
          <a:solidFill>
            <a:schemeClr val="tx2"/>
          </a:solidFill>
          <a:latin typeface="Arial" charset="0"/>
        </a:defRPr>
      </a:lvl4pPr>
      <a:lvl5pPr algn="l" rtl="0" eaLnBrk="0" fontAlgn="base" hangingPunct="0">
        <a:spcBef>
          <a:spcPct val="0"/>
        </a:spcBef>
        <a:spcAft>
          <a:spcPct val="0"/>
        </a:spcAft>
        <a:defRPr sz="3600" b="1">
          <a:solidFill>
            <a:schemeClr val="tx2"/>
          </a:solidFill>
          <a:latin typeface="Arial" charset="0"/>
        </a:defRPr>
      </a:lvl5pPr>
      <a:lvl6pPr marL="457200" algn="l" rtl="0" fontAlgn="base">
        <a:spcBef>
          <a:spcPct val="0"/>
        </a:spcBef>
        <a:spcAft>
          <a:spcPct val="0"/>
        </a:spcAft>
        <a:defRPr sz="3600" b="1">
          <a:solidFill>
            <a:schemeClr val="tx2"/>
          </a:solidFill>
          <a:latin typeface="Arial" charset="0"/>
        </a:defRPr>
      </a:lvl6pPr>
      <a:lvl7pPr marL="914400" algn="l" rtl="0" fontAlgn="base">
        <a:spcBef>
          <a:spcPct val="0"/>
        </a:spcBef>
        <a:spcAft>
          <a:spcPct val="0"/>
        </a:spcAft>
        <a:defRPr sz="3600" b="1">
          <a:solidFill>
            <a:schemeClr val="tx2"/>
          </a:solidFill>
          <a:latin typeface="Arial" charset="0"/>
        </a:defRPr>
      </a:lvl7pPr>
      <a:lvl8pPr marL="1371600" algn="l" rtl="0" fontAlgn="base">
        <a:spcBef>
          <a:spcPct val="0"/>
        </a:spcBef>
        <a:spcAft>
          <a:spcPct val="0"/>
        </a:spcAft>
        <a:defRPr sz="3600" b="1">
          <a:solidFill>
            <a:schemeClr val="tx2"/>
          </a:solidFill>
          <a:latin typeface="Arial" charset="0"/>
        </a:defRPr>
      </a:lvl8pPr>
      <a:lvl9pPr marL="1828800" algn="l" rtl="0" fontAlgn="base">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3" descr="ppt_camo_bkgrnd-02"/>
          <p:cNvPicPr>
            <a:picLocks noChangeAspect="1" noChangeArrowheads="1"/>
          </p:cNvPicPr>
          <p:nvPr userDrawn="1"/>
        </p:nvPicPr>
        <p:blipFill>
          <a:blip r:embed="rId13" cstate="screen"/>
          <a:srcRect/>
          <a:stretch>
            <a:fillRect/>
          </a:stretch>
        </p:blipFill>
        <p:spPr bwMode="auto">
          <a:xfrm>
            <a:off x="0" y="0"/>
            <a:ext cx="9144000" cy="6861175"/>
          </a:xfrm>
          <a:prstGeom prst="rect">
            <a:avLst/>
          </a:prstGeom>
          <a:noFill/>
          <a:ln w="9525">
            <a:noFill/>
            <a:miter lim="800000"/>
            <a:headEnd/>
            <a:tailEnd/>
          </a:ln>
        </p:spPr>
      </p:pic>
      <p:sp>
        <p:nvSpPr>
          <p:cNvPr id="2051"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3"/>
          <p:cNvSpPr>
            <a:spLocks noGrp="1" noChangeArrowheads="1"/>
          </p:cNvSpPr>
          <p:nvPr>
            <p:ph type="body" idx="1"/>
          </p:nvPr>
        </p:nvSpPr>
        <p:spPr bwMode="auto">
          <a:xfrm>
            <a:off x="457200" y="1600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 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sldNum" sz="quarter" idx="4"/>
          </p:nvPr>
        </p:nvSpPr>
        <p:spPr bwMode="auto">
          <a:xfrm>
            <a:off x="36576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fld id="{BD6C3A78-EB26-43B6-8120-7295DC8C92FF}" type="slidenum">
              <a:rPr lang="en-US"/>
              <a:pPr>
                <a:defRPr/>
              </a:pPr>
              <a:t>‹#›</a:t>
            </a:fld>
            <a:endParaRPr lang="en-US"/>
          </a:p>
        </p:txBody>
      </p:sp>
      <p:pic>
        <p:nvPicPr>
          <p:cNvPr id="2054" name="Picture 8" descr="USACE_logo"/>
          <p:cNvPicPr>
            <a:picLocks noChangeAspect="1" noChangeArrowheads="1"/>
          </p:cNvPicPr>
          <p:nvPr userDrawn="1"/>
        </p:nvPicPr>
        <p:blipFill>
          <a:blip r:embed="rId14" cstate="screen"/>
          <a:srcRect/>
          <a:stretch>
            <a:fillRect/>
          </a:stretch>
        </p:blipFill>
        <p:spPr bwMode="auto">
          <a:xfrm>
            <a:off x="8004175" y="5638800"/>
            <a:ext cx="758825" cy="519113"/>
          </a:xfrm>
          <a:prstGeom prst="rect">
            <a:avLst/>
          </a:prstGeom>
          <a:noFill/>
          <a:ln w="9525">
            <a:noFill/>
            <a:miter lim="800000"/>
            <a:headEnd/>
            <a:tailEnd/>
          </a:ln>
        </p:spPr>
      </p:pic>
      <p:sp>
        <p:nvSpPr>
          <p:cNvPr id="3081" name="Text Box 9"/>
          <p:cNvSpPr txBox="1">
            <a:spLocks noChangeArrowheads="1"/>
          </p:cNvSpPr>
          <p:nvPr userDrawn="1"/>
        </p:nvSpPr>
        <p:spPr bwMode="auto">
          <a:xfrm>
            <a:off x="6223000" y="6340475"/>
            <a:ext cx="2606675" cy="212725"/>
          </a:xfrm>
          <a:prstGeom prst="rect">
            <a:avLst/>
          </a:prstGeom>
          <a:noFill/>
          <a:ln w="9525">
            <a:noFill/>
            <a:miter lim="800000"/>
            <a:headEnd/>
            <a:tailEnd/>
          </a:ln>
          <a:effectLst/>
        </p:spPr>
        <p:txBody>
          <a:bodyPr lIns="0" tIns="0" rIns="0" bIns="0">
            <a:spAutoFit/>
          </a:bodyPr>
          <a:lstStyle/>
          <a:p>
            <a:pPr algn="r">
              <a:defRPr/>
            </a:pPr>
            <a:r>
              <a:rPr lang="en-US" sz="1400" b="1"/>
              <a:t>BUILDING STRONG</a:t>
            </a:r>
            <a:r>
              <a:rPr lang="en-US" sz="1400" b="1" baseline="-25000"/>
              <a:t>®</a:t>
            </a:r>
          </a:p>
        </p:txBody>
      </p:sp>
      <p:sp>
        <p:nvSpPr>
          <p:cNvPr id="3082" name="Line 10"/>
          <p:cNvSpPr>
            <a:spLocks noChangeShapeType="1"/>
          </p:cNvSpPr>
          <p:nvPr userDrawn="1"/>
        </p:nvSpPr>
        <p:spPr bwMode="auto">
          <a:xfrm flipH="1">
            <a:off x="457200" y="6248400"/>
            <a:ext cx="8229600" cy="0"/>
          </a:xfrm>
          <a:prstGeom prst="line">
            <a:avLst/>
          </a:prstGeom>
          <a:noFill/>
          <a:ln w="9525">
            <a:solidFill>
              <a:schemeClr val="tx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75000"/>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SzPct val="75000"/>
        <a:buFont typeface="Wingdings 3" pitchFamily="18" charset="2"/>
        <a:buChar char="w"/>
        <a:defRPr sz="2000">
          <a:solidFill>
            <a:schemeClr val="tx1"/>
          </a:solidFill>
          <a:latin typeface="+mn-lt"/>
        </a:defRPr>
      </a:lvl4pPr>
      <a:lvl5pPr marL="2057400" indent="-228600" algn="l" rtl="0" eaLnBrk="0" fontAlgn="base" hangingPunct="0">
        <a:spcBef>
          <a:spcPct val="20000"/>
        </a:spcBef>
        <a:spcAft>
          <a:spcPct val="0"/>
        </a:spcAft>
        <a:buSzPct val="50000"/>
        <a:buFont typeface="Wingdings" pitchFamily="2" charset="2"/>
        <a:buChar char="¡"/>
        <a:defRPr sz="2000">
          <a:solidFill>
            <a:schemeClr val="tx1"/>
          </a:solidFill>
          <a:latin typeface="+mn-lt"/>
        </a:defRPr>
      </a:lvl5pPr>
      <a:lvl6pPr marL="2514600" indent="-228600" algn="l" rtl="0" fontAlgn="base">
        <a:spcBef>
          <a:spcPct val="20000"/>
        </a:spcBef>
        <a:spcAft>
          <a:spcPct val="0"/>
        </a:spcAft>
        <a:buSzPct val="50000"/>
        <a:buFont typeface="Wingdings" pitchFamily="2" charset="2"/>
        <a:buChar char="¡"/>
        <a:defRPr sz="2000">
          <a:solidFill>
            <a:schemeClr val="tx1"/>
          </a:solidFill>
          <a:latin typeface="+mn-lt"/>
        </a:defRPr>
      </a:lvl6pPr>
      <a:lvl7pPr marL="2971800" indent="-228600" algn="l" rtl="0" fontAlgn="base">
        <a:spcBef>
          <a:spcPct val="20000"/>
        </a:spcBef>
        <a:spcAft>
          <a:spcPct val="0"/>
        </a:spcAft>
        <a:buSzPct val="50000"/>
        <a:buFont typeface="Wingdings" pitchFamily="2" charset="2"/>
        <a:buChar char="¡"/>
        <a:defRPr sz="2000">
          <a:solidFill>
            <a:schemeClr val="tx1"/>
          </a:solidFill>
          <a:latin typeface="+mn-lt"/>
        </a:defRPr>
      </a:lvl7pPr>
      <a:lvl8pPr marL="3429000" indent="-228600" algn="l" rtl="0" fontAlgn="base">
        <a:spcBef>
          <a:spcPct val="20000"/>
        </a:spcBef>
        <a:spcAft>
          <a:spcPct val="0"/>
        </a:spcAft>
        <a:buSzPct val="50000"/>
        <a:buFont typeface="Wingdings" pitchFamily="2" charset="2"/>
        <a:buChar char="¡"/>
        <a:defRPr sz="2000">
          <a:solidFill>
            <a:schemeClr val="tx1"/>
          </a:solidFill>
          <a:latin typeface="+mn-lt"/>
        </a:defRPr>
      </a:lvl8pPr>
      <a:lvl9pPr marL="3886200" indent="-228600" algn="l" rtl="0" fontAlgn="base">
        <a:spcBef>
          <a:spcPct val="20000"/>
        </a:spcBef>
        <a:spcAft>
          <a:spcPct val="0"/>
        </a:spcAft>
        <a:buSzPct val="5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13.jpeg"/></Relationships>
</file>

<file path=ppt/slides/_rels/slide4.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20.jpeg"/><Relationship Id="rId4"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0"/>
            <a:ext cx="8153400" cy="1295400"/>
          </a:xfrm>
        </p:spPr>
        <p:txBody>
          <a:bodyPr/>
          <a:lstStyle/>
          <a:p>
            <a:pPr eaLnBrk="1" hangingPunct="1"/>
            <a:r>
              <a:rPr lang="en-US" sz="2400" dirty="0" smtClean="0">
                <a:solidFill>
                  <a:schemeClr val="tx1"/>
                </a:solidFill>
              </a:rPr>
              <a:t>RIVER RESOURCES ACTION TEAM BOAT TRIP</a:t>
            </a:r>
            <a:br>
              <a:rPr lang="en-US" sz="2400" dirty="0" smtClean="0">
                <a:solidFill>
                  <a:schemeClr val="tx1"/>
                </a:solidFill>
              </a:rPr>
            </a:br>
            <a:r>
              <a:rPr lang="en-US" sz="2400" dirty="0" smtClean="0">
                <a:solidFill>
                  <a:schemeClr val="tx1"/>
                </a:solidFill>
              </a:rPr>
              <a:t>Upper Mississippi River (Pools 24, 25, and Mel Price) St. Louis District</a:t>
            </a:r>
            <a:endParaRPr lang="en-US" sz="1800" b="0" dirty="0" smtClean="0">
              <a:solidFill>
                <a:schemeClr val="tx1"/>
              </a:solidFill>
            </a:endParaRPr>
          </a:p>
        </p:txBody>
      </p:sp>
      <p:sp>
        <p:nvSpPr>
          <p:cNvPr id="3075" name="Text Box 4"/>
          <p:cNvSpPr txBox="1">
            <a:spLocks noChangeArrowheads="1"/>
          </p:cNvSpPr>
          <p:nvPr/>
        </p:nvSpPr>
        <p:spPr bwMode="auto">
          <a:xfrm>
            <a:off x="0" y="1600200"/>
            <a:ext cx="5029200" cy="861774"/>
          </a:xfrm>
          <a:prstGeom prst="rect">
            <a:avLst/>
          </a:prstGeom>
          <a:noFill/>
          <a:ln w="9525">
            <a:noFill/>
            <a:miter lim="800000"/>
            <a:headEnd/>
            <a:tailEnd/>
          </a:ln>
        </p:spPr>
        <p:txBody>
          <a:bodyPr wrap="square">
            <a:spAutoFit/>
          </a:bodyPr>
          <a:lstStyle/>
          <a:p>
            <a:pPr>
              <a:spcBef>
                <a:spcPct val="50000"/>
              </a:spcBef>
            </a:pPr>
            <a:r>
              <a:rPr lang="en-US" sz="2000" b="1" dirty="0" smtClean="0"/>
              <a:t>REGULATING WORKS SEIS UPDATE</a:t>
            </a:r>
          </a:p>
          <a:p>
            <a:pPr>
              <a:spcBef>
                <a:spcPct val="50000"/>
              </a:spcBef>
            </a:pPr>
            <a:r>
              <a:rPr lang="en-US" sz="2000" b="1" dirty="0" smtClean="0"/>
              <a:t>October, 2014</a:t>
            </a:r>
            <a:endParaRPr lang="en-US" b="1" dirty="0"/>
          </a:p>
        </p:txBody>
      </p:sp>
      <p:sp>
        <p:nvSpPr>
          <p:cNvPr id="4" name="Text Box 4"/>
          <p:cNvSpPr txBox="1">
            <a:spLocks noChangeArrowheads="1"/>
          </p:cNvSpPr>
          <p:nvPr/>
        </p:nvSpPr>
        <p:spPr bwMode="auto">
          <a:xfrm>
            <a:off x="0" y="3352800"/>
            <a:ext cx="3200400" cy="307777"/>
          </a:xfrm>
          <a:prstGeom prst="rect">
            <a:avLst/>
          </a:prstGeom>
          <a:noFill/>
          <a:ln w="9525">
            <a:noFill/>
            <a:miter lim="800000"/>
            <a:headEnd/>
            <a:tailEnd/>
          </a:ln>
        </p:spPr>
        <p:txBody>
          <a:bodyPr wrap="square">
            <a:spAutoFit/>
          </a:bodyPr>
          <a:lstStyle/>
          <a:p>
            <a:pPr>
              <a:spcBef>
                <a:spcPct val="50000"/>
              </a:spcBef>
            </a:pPr>
            <a:r>
              <a:rPr lang="en-US" sz="1400" b="1" dirty="0" smtClean="0"/>
              <a:t>Presenter:  Jasen Brown, PE, PMP</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sz="3600" b="1" kern="1200" dirty="0" smtClean="0">
                <a:latin typeface="Arial" charset="0"/>
              </a:rPr>
              <a:t>FY14 NEPA Activities</a:t>
            </a:r>
            <a:endParaRPr lang="en-US" sz="3600" b="1" dirty="0"/>
          </a:p>
        </p:txBody>
      </p:sp>
      <p:sp>
        <p:nvSpPr>
          <p:cNvPr id="11" name="Content Placeholder 2"/>
          <p:cNvSpPr txBox="1">
            <a:spLocks/>
          </p:cNvSpPr>
          <p:nvPr/>
        </p:nvSpPr>
        <p:spPr bwMode="auto">
          <a:xfrm>
            <a:off x="228600" y="1295400"/>
            <a:ext cx="86868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indent="-228600">
              <a:buFont typeface="Wingdings" pitchFamily="2" charset="2"/>
              <a:buChar char="§"/>
            </a:pPr>
            <a:r>
              <a:rPr lang="en-US" b="1" kern="0" dirty="0" smtClean="0">
                <a:latin typeface="+mn-lt"/>
              </a:rPr>
              <a:t>Notice of Intent to Supplement the 1976 Regulating Works Environmental Impact Statement (SEIS) on December 20, 2013</a:t>
            </a:r>
          </a:p>
          <a:p>
            <a:pPr marL="228600" indent="-228600">
              <a:buFont typeface="Wingdings" pitchFamily="2" charset="2"/>
              <a:buChar char="§"/>
            </a:pPr>
            <a:endParaRPr lang="en-US" b="1" kern="0" dirty="0" smtClean="0">
              <a:latin typeface="+mn-lt"/>
            </a:endParaRPr>
          </a:p>
          <a:p>
            <a:pPr marL="228600" indent="-228600">
              <a:buFont typeface="Wingdings" pitchFamily="2" charset="2"/>
              <a:buChar char="§"/>
            </a:pPr>
            <a:r>
              <a:rPr lang="en-US" b="1" kern="0" dirty="0" smtClean="0">
                <a:latin typeface="+mn-lt"/>
              </a:rPr>
              <a:t>Scoping for SEIS held between January, 2014 and April, 2014</a:t>
            </a:r>
          </a:p>
          <a:p>
            <a:pPr marL="685800" lvl="1" indent="-228600">
              <a:buFont typeface="Wingdings" pitchFamily="2" charset="2"/>
              <a:buChar char="§"/>
            </a:pPr>
            <a:r>
              <a:rPr lang="en-US" b="1" kern="0" dirty="0" smtClean="0">
                <a:latin typeface="+mn-lt"/>
              </a:rPr>
              <a:t>Scoping Report published on April 30, 2014</a:t>
            </a:r>
          </a:p>
          <a:p>
            <a:pPr marL="228600" indent="-228600">
              <a:buFont typeface="Wingdings" pitchFamily="2" charset="2"/>
              <a:buChar char="§"/>
            </a:pPr>
            <a:endParaRPr lang="en-US" b="1" kern="0" dirty="0" smtClean="0">
              <a:latin typeface="+mn-lt"/>
            </a:endParaRPr>
          </a:p>
          <a:p>
            <a:pPr marL="228600" indent="-228600">
              <a:buFont typeface="Wingdings" pitchFamily="2" charset="2"/>
              <a:buChar char="§"/>
            </a:pPr>
            <a:r>
              <a:rPr lang="en-US" b="1" kern="0" dirty="0" smtClean="0">
                <a:latin typeface="+mn-lt"/>
              </a:rPr>
              <a:t>Site Specific Environmental Assessments (EA’s) produced for all FY 14 Regulating Works Contracts</a:t>
            </a:r>
          </a:p>
          <a:p>
            <a:pPr marL="228600" indent="-228600"/>
            <a:endParaRPr lang="en-US" b="1" kern="0" dirty="0" smtClean="0">
              <a:latin typeface="+mn-lt"/>
            </a:endParaRPr>
          </a:p>
          <a:p>
            <a:pPr marL="685800" lvl="1" indent="-228600">
              <a:spcBef>
                <a:spcPts val="600"/>
              </a:spcBef>
              <a:buFont typeface="Wingdings" pitchFamily="2" charset="2"/>
              <a:buChar char="§"/>
            </a:pPr>
            <a:r>
              <a:rPr lang="en-US" b="1" kern="0" dirty="0" smtClean="0">
                <a:latin typeface="+mn-lt"/>
              </a:rPr>
              <a:t>Dogtooth Bend Phase 5 / Eliza Point Phase 3 (Signed FONSI)</a:t>
            </a:r>
          </a:p>
          <a:p>
            <a:pPr marL="685800" lvl="1" indent="-228600">
              <a:spcBef>
                <a:spcPts val="600"/>
              </a:spcBef>
              <a:buFont typeface="Wingdings" pitchFamily="2" charset="2"/>
              <a:buChar char="§"/>
            </a:pPr>
            <a:r>
              <a:rPr lang="en-US" b="1" kern="0" dirty="0" err="1" smtClean="0">
                <a:latin typeface="+mn-lt"/>
              </a:rPr>
              <a:t>Mosenthien</a:t>
            </a:r>
            <a:r>
              <a:rPr lang="en-US" b="1" kern="0" dirty="0" smtClean="0">
                <a:latin typeface="+mn-lt"/>
              </a:rPr>
              <a:t> Ivory Landing Phase 4 (Signed FONSI)</a:t>
            </a:r>
          </a:p>
          <a:p>
            <a:pPr marL="685800" lvl="1" indent="-228600">
              <a:spcBef>
                <a:spcPts val="600"/>
              </a:spcBef>
              <a:buFont typeface="Wingdings" pitchFamily="2" charset="2"/>
              <a:buChar char="§"/>
            </a:pPr>
            <a:r>
              <a:rPr lang="en-US" b="1" kern="0" dirty="0" smtClean="0">
                <a:latin typeface="+mn-lt"/>
              </a:rPr>
              <a:t>Grand Tower Phase 5 (Pending)</a:t>
            </a:r>
          </a:p>
          <a:p>
            <a:pPr marL="1143000" lvl="2" indent="-228600">
              <a:spcBef>
                <a:spcPts val="600"/>
              </a:spcBef>
              <a:buFont typeface="Wingdings" pitchFamily="2" charset="2"/>
              <a:buChar char="§"/>
            </a:pPr>
            <a:r>
              <a:rPr lang="en-US" b="1" kern="0" dirty="0" smtClean="0">
                <a:latin typeface="+mn-lt"/>
              </a:rPr>
              <a:t>In response to requests made at public hearings, the Corps initiated additional numeric modeling of river engineering designs</a:t>
            </a:r>
          </a:p>
          <a:p>
            <a:pPr marL="228600" indent="-228600">
              <a:buFont typeface="Wingdings" pitchFamily="2" charset="2"/>
              <a:buChar char="§"/>
            </a:pPr>
            <a:endParaRPr lang="en-US" sz="2000" kern="0" dirty="0" smtClean="0">
              <a:latin typeface="+mn-lt"/>
            </a:endParaRPr>
          </a:p>
          <a:p>
            <a:pPr marL="228600" indent="-228600">
              <a:buFont typeface="Wingdings" pitchFamily="2" charset="2"/>
              <a:buChar char="§"/>
            </a:pPr>
            <a:endParaRPr lang="en-US" sz="2000" kern="0" dirty="0" smtClean="0">
              <a:latin typeface="+mn-lt"/>
            </a:endParaRPr>
          </a:p>
          <a:p>
            <a:pPr marL="228600" indent="-228600">
              <a:buFont typeface="Wingdings" pitchFamily="2" charset="2"/>
              <a:buChar char="§"/>
            </a:pPr>
            <a:endParaRPr lang="en-US" sz="2400" kern="0" dirty="0" smtClean="0">
              <a:latin typeface="+mn-lt"/>
            </a:endParaRPr>
          </a:p>
          <a:p>
            <a:pPr marL="228600" indent="-228600"/>
            <a:endParaRPr lang="en-US"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sz="3600" b="1" kern="1200" dirty="0" smtClean="0">
                <a:latin typeface="Arial" charset="0"/>
              </a:rPr>
              <a:t>SEIS Timeline</a:t>
            </a:r>
            <a:endParaRPr lang="en-US" sz="3600" b="1" kern="1200" dirty="0">
              <a:latin typeface="Arial" charset="0"/>
            </a:endParaRPr>
          </a:p>
        </p:txBody>
      </p:sp>
      <p:sp>
        <p:nvSpPr>
          <p:cNvPr id="4" name="Slide Number Placeholder 3"/>
          <p:cNvSpPr>
            <a:spLocks noGrp="1"/>
          </p:cNvSpPr>
          <p:nvPr>
            <p:ph type="sldNum" sz="quarter" idx="10"/>
          </p:nvPr>
        </p:nvSpPr>
        <p:spPr/>
        <p:txBody>
          <a:bodyPr/>
          <a:lstStyle/>
          <a:p>
            <a:pPr>
              <a:defRPr/>
            </a:pPr>
            <a:fld id="{5560CA66-C4F3-482E-BED8-2D1F95BE8D2B}" type="slidenum">
              <a:rPr lang="en-US" smtClean="0"/>
              <a:pPr>
                <a:defRPr/>
              </a:pPr>
              <a:t>3</a:t>
            </a:fld>
            <a:endParaRPr lang="en-US"/>
          </a:p>
        </p:txBody>
      </p:sp>
      <p:sp>
        <p:nvSpPr>
          <p:cNvPr id="5" name="Content Placeholder 2"/>
          <p:cNvSpPr txBox="1">
            <a:spLocks/>
          </p:cNvSpPr>
          <p:nvPr/>
        </p:nvSpPr>
        <p:spPr bwMode="auto">
          <a:xfrm>
            <a:off x="228600" y="1219200"/>
            <a:ext cx="84582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143000" lvl="2" indent="-228600">
              <a:buFont typeface="Wingdings" pitchFamily="2" charset="2"/>
              <a:buChar char="§"/>
            </a:pPr>
            <a:endParaRPr lang="en-US" sz="2400" dirty="0" smtClean="0"/>
          </a:p>
          <a:p>
            <a:pPr marL="228600" indent="-228600"/>
            <a:endParaRPr lang="en-US" sz="2400" b="1" dirty="0" smtClean="0"/>
          </a:p>
          <a:p>
            <a:pPr marL="228600" indent="-228600"/>
            <a:endParaRPr lang="en-US" b="1" dirty="0" smtClean="0"/>
          </a:p>
          <a:p>
            <a:pPr marL="685800" lvl="1" indent="-228600"/>
            <a:endParaRPr lang="en-US" dirty="0" smtClean="0"/>
          </a:p>
          <a:p>
            <a:pPr marL="228600" indent="-228600">
              <a:buFont typeface="Wingdings" pitchFamily="2" charset="2"/>
              <a:buChar char="§"/>
            </a:pPr>
            <a:endParaRPr lang="en-US" sz="2000" kern="0" dirty="0" smtClean="0"/>
          </a:p>
          <a:p>
            <a:pPr marL="228600" indent="-228600">
              <a:buFont typeface="Wingdings" pitchFamily="2" charset="2"/>
              <a:buChar char="§"/>
            </a:pPr>
            <a:endParaRPr lang="en-US" sz="2400" kern="0" dirty="0" smtClean="0"/>
          </a:p>
          <a:p>
            <a:pPr marL="228600" indent="-228600"/>
            <a:endParaRPr lang="en-US" sz="2400" dirty="0" smtClean="0"/>
          </a:p>
        </p:txBody>
      </p:sp>
      <p:pic>
        <p:nvPicPr>
          <p:cNvPr id="1026" name="Picture 2" descr="C:\Users\b3edhjlb\Desktop\flowchart.jpg"/>
          <p:cNvPicPr>
            <a:picLocks noChangeAspect="1" noChangeArrowheads="1"/>
          </p:cNvPicPr>
          <p:nvPr/>
        </p:nvPicPr>
        <p:blipFill>
          <a:blip r:embed="rId3" cstate="screen"/>
          <a:srcRect/>
          <a:stretch>
            <a:fillRect/>
          </a:stretch>
        </p:blipFill>
        <p:spPr bwMode="auto">
          <a:xfrm>
            <a:off x="457200" y="1066800"/>
            <a:ext cx="4818952" cy="4419600"/>
          </a:xfrm>
          <a:prstGeom prst="rect">
            <a:avLst/>
          </a:prstGeom>
          <a:ln>
            <a:noFill/>
          </a:ln>
          <a:effectLst>
            <a:outerShdw blurRad="292100" dist="139700" dir="2700000" algn="tl" rotWithShape="0">
              <a:srgbClr val="333333">
                <a:alpha val="65000"/>
              </a:srgbClr>
            </a:outerShdw>
          </a:effectLst>
        </p:spPr>
      </p:pic>
      <p:pic>
        <p:nvPicPr>
          <p:cNvPr id="7" name="Picture 2" descr="C:\Users\b3edhjlb\Desktop\flowchart.jpg"/>
          <p:cNvPicPr>
            <a:picLocks noChangeAspect="1" noChangeArrowheads="1"/>
          </p:cNvPicPr>
          <p:nvPr/>
        </p:nvPicPr>
        <p:blipFill>
          <a:blip r:embed="rId4" cstate="screen"/>
          <a:srcRect/>
          <a:stretch>
            <a:fillRect/>
          </a:stretch>
        </p:blipFill>
        <p:spPr bwMode="auto">
          <a:xfrm>
            <a:off x="5715000" y="1219200"/>
            <a:ext cx="1752600" cy="4817046"/>
          </a:xfrm>
          <a:prstGeom prst="rect">
            <a:avLst/>
          </a:prstGeom>
          <a:ln>
            <a:noFill/>
          </a:ln>
          <a:effectLst>
            <a:outerShdw blurRad="292100" dist="139700" dir="2700000" algn="tl" rotWithShape="0">
              <a:srgbClr val="333333">
                <a:alpha val="65000"/>
              </a:srgbClr>
            </a:outerShdw>
          </a:effectLst>
        </p:spPr>
      </p:pic>
      <p:cxnSp>
        <p:nvCxnSpPr>
          <p:cNvPr id="12" name="Elbow Connector 11"/>
          <p:cNvCxnSpPr>
            <a:stCxn id="1026" idx="2"/>
            <a:endCxn id="7" idx="0"/>
          </p:cNvCxnSpPr>
          <p:nvPr/>
        </p:nvCxnSpPr>
        <p:spPr>
          <a:xfrm rot="5400000" flipH="1" flipV="1">
            <a:off x="2595388" y="1490488"/>
            <a:ext cx="4267200" cy="3724624"/>
          </a:xfrm>
          <a:prstGeom prst="bentConnector5">
            <a:avLst>
              <a:gd name="adj1" fmla="val -5357"/>
              <a:gd name="adj2" fmla="val 70582"/>
              <a:gd name="adj3" fmla="val 105357"/>
            </a:avLst>
          </a:prstGeom>
          <a:ln>
            <a:tailEnd type="arrow"/>
          </a:ln>
        </p:spPr>
        <p:style>
          <a:lnRef idx="2">
            <a:schemeClr val="dk1"/>
          </a:lnRef>
          <a:fillRef idx="0">
            <a:schemeClr val="dk1"/>
          </a:fillRef>
          <a:effectRef idx="1">
            <a:schemeClr val="dk1"/>
          </a:effectRef>
          <a:fontRef idx="minor">
            <a:schemeClr val="tx1"/>
          </a:fontRef>
        </p:style>
      </p:cxnSp>
      <p:sp>
        <p:nvSpPr>
          <p:cNvPr id="24" name="TextBox 23"/>
          <p:cNvSpPr txBox="1"/>
          <p:nvPr/>
        </p:nvSpPr>
        <p:spPr>
          <a:xfrm>
            <a:off x="3048000" y="5257800"/>
            <a:ext cx="1106393" cy="276999"/>
          </a:xfrm>
          <a:prstGeom prst="rect">
            <a:avLst/>
          </a:prstGeom>
          <a:noFill/>
        </p:spPr>
        <p:txBody>
          <a:bodyPr wrap="none" rtlCol="0">
            <a:spAutoFit/>
          </a:bodyPr>
          <a:lstStyle/>
          <a:p>
            <a:r>
              <a:rPr lang="en-US" sz="1200" b="1" dirty="0" smtClean="0"/>
              <a:t>Sep 30, 2015</a:t>
            </a:r>
            <a:endParaRPr lang="en-US" sz="1200" b="1" dirty="0"/>
          </a:p>
        </p:txBody>
      </p:sp>
      <p:sp>
        <p:nvSpPr>
          <p:cNvPr id="25" name="TextBox 24"/>
          <p:cNvSpPr txBox="1"/>
          <p:nvPr/>
        </p:nvSpPr>
        <p:spPr>
          <a:xfrm>
            <a:off x="7923794" y="1981200"/>
            <a:ext cx="1220206" cy="461665"/>
          </a:xfrm>
          <a:prstGeom prst="rect">
            <a:avLst/>
          </a:prstGeom>
          <a:noFill/>
        </p:spPr>
        <p:txBody>
          <a:bodyPr wrap="none" rtlCol="0">
            <a:spAutoFit/>
          </a:bodyPr>
          <a:lstStyle/>
          <a:p>
            <a:r>
              <a:rPr lang="en-US" sz="1200" b="1" dirty="0" smtClean="0"/>
              <a:t>Public Review</a:t>
            </a:r>
          </a:p>
          <a:p>
            <a:r>
              <a:rPr lang="en-US" sz="1200" b="1" dirty="0" smtClean="0"/>
              <a:t>Spring 2016</a:t>
            </a:r>
            <a:endParaRPr lang="en-US" sz="1200" b="1" dirty="0"/>
          </a:p>
        </p:txBody>
      </p:sp>
      <p:sp>
        <p:nvSpPr>
          <p:cNvPr id="26" name="TextBox 25"/>
          <p:cNvSpPr txBox="1"/>
          <p:nvPr/>
        </p:nvSpPr>
        <p:spPr>
          <a:xfrm>
            <a:off x="7848600" y="4876800"/>
            <a:ext cx="1106393" cy="461665"/>
          </a:xfrm>
          <a:prstGeom prst="rect">
            <a:avLst/>
          </a:prstGeom>
          <a:noFill/>
        </p:spPr>
        <p:txBody>
          <a:bodyPr wrap="none" rtlCol="0">
            <a:spAutoFit/>
          </a:bodyPr>
          <a:lstStyle/>
          <a:p>
            <a:r>
              <a:rPr lang="en-US" sz="1200" b="1" dirty="0" smtClean="0"/>
              <a:t>Final SEIS</a:t>
            </a:r>
          </a:p>
          <a:p>
            <a:r>
              <a:rPr lang="en-US" sz="1200" b="1" dirty="0" smtClean="0"/>
              <a:t>Sep 30, 2016</a:t>
            </a:r>
            <a:endParaRPr lang="en-US" sz="1200" b="1" dirty="0"/>
          </a:p>
        </p:txBody>
      </p:sp>
      <p:sp>
        <p:nvSpPr>
          <p:cNvPr id="16" name="Right Brace 15"/>
          <p:cNvSpPr/>
          <p:nvPr/>
        </p:nvSpPr>
        <p:spPr>
          <a:xfrm>
            <a:off x="7543800" y="1219200"/>
            <a:ext cx="304800" cy="1828800"/>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Right Brace 16"/>
          <p:cNvSpPr/>
          <p:nvPr/>
        </p:nvSpPr>
        <p:spPr>
          <a:xfrm>
            <a:off x="7543800" y="4191000"/>
            <a:ext cx="304800" cy="1828800"/>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sz="3600" b="1" kern="1200" dirty="0" smtClean="0">
                <a:latin typeface="Arial" charset="0"/>
              </a:rPr>
              <a:t>Litigation</a:t>
            </a:r>
            <a:endParaRPr lang="en-US" sz="3600" b="1" dirty="0"/>
          </a:p>
        </p:txBody>
      </p:sp>
      <p:sp>
        <p:nvSpPr>
          <p:cNvPr id="11" name="Content Placeholder 2"/>
          <p:cNvSpPr txBox="1">
            <a:spLocks/>
          </p:cNvSpPr>
          <p:nvPr/>
        </p:nvSpPr>
        <p:spPr bwMode="auto">
          <a:xfrm>
            <a:off x="228600" y="2743200"/>
            <a:ext cx="8686800" cy="2895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indent="-228600">
              <a:buFont typeface="Wingdings" pitchFamily="2" charset="2"/>
              <a:buChar char="§"/>
            </a:pPr>
            <a:endParaRPr lang="en-US" b="1" kern="0" dirty="0" smtClean="0">
              <a:latin typeface="+mn-lt"/>
            </a:endParaRPr>
          </a:p>
          <a:p>
            <a:pPr marL="238125" indent="-238125" algn="just">
              <a:spcAft>
                <a:spcPts val="400"/>
              </a:spcAft>
              <a:buFont typeface="Wingdings" pitchFamily="2" charset="2"/>
              <a:buChar char="§"/>
              <a:defRPr/>
            </a:pPr>
            <a:r>
              <a:rPr lang="en-US" b="1" dirty="0" smtClean="0">
                <a:solidFill>
                  <a:srgbClr val="000000"/>
                </a:solidFill>
              </a:rPr>
              <a:t>Lawsuit filed on 5/22/14 in Southern District of IL challenging NEPA compliance.</a:t>
            </a:r>
          </a:p>
          <a:p>
            <a:pPr marL="228600" indent="-228600">
              <a:buFont typeface="Wingdings" pitchFamily="2" charset="2"/>
              <a:buChar char="§"/>
              <a:defRPr/>
            </a:pPr>
            <a:endParaRPr lang="en-US" sz="2000" b="1" dirty="0" smtClean="0"/>
          </a:p>
          <a:p>
            <a:pPr marL="228600" indent="-228600">
              <a:buFont typeface="Wingdings" pitchFamily="2" charset="2"/>
              <a:buChar char="§"/>
              <a:defRPr/>
            </a:pPr>
            <a:r>
              <a:rPr lang="en-US" b="1" dirty="0" smtClean="0"/>
              <a:t>Plaintiffs filed a motion for preliminary injunction on 7/3/14</a:t>
            </a:r>
          </a:p>
          <a:p>
            <a:pPr marL="685800" lvl="1" indent="-228600">
              <a:buFont typeface="Wingdings" pitchFamily="2" charset="2"/>
              <a:buChar char="§"/>
              <a:defRPr/>
            </a:pPr>
            <a:r>
              <a:rPr lang="en-US" b="1" kern="0" dirty="0" smtClean="0"/>
              <a:t>Motion is requesting that the Corps stop construction of all new river training structures on the Upper Mississippi River while the lawsuit is pending.</a:t>
            </a:r>
          </a:p>
          <a:p>
            <a:pPr marL="685800" lvl="1" indent="-228600">
              <a:buFont typeface="Wingdings" pitchFamily="2" charset="2"/>
              <a:buChar char="§"/>
              <a:defRPr/>
            </a:pPr>
            <a:r>
              <a:rPr lang="en-US" b="1" kern="0" dirty="0" smtClean="0"/>
              <a:t>Hearing scheduled for 10/16/14</a:t>
            </a:r>
            <a:endParaRPr lang="en-US" b="1" kern="0" dirty="0" smtClean="0">
              <a:latin typeface="+mn-lt"/>
            </a:endParaRPr>
          </a:p>
          <a:p>
            <a:pPr marL="228600" indent="-228600">
              <a:buFont typeface="Wingdings" pitchFamily="2" charset="2"/>
              <a:buChar char="§"/>
            </a:pPr>
            <a:endParaRPr lang="en-US" sz="2000" kern="0" dirty="0" smtClean="0">
              <a:latin typeface="+mn-lt"/>
            </a:endParaRPr>
          </a:p>
          <a:p>
            <a:pPr marL="685800" lvl="1" indent="-228600">
              <a:buFont typeface="Wingdings" pitchFamily="2" charset="2"/>
              <a:buChar char="§"/>
            </a:pPr>
            <a:endParaRPr lang="en-US" sz="2000" kern="0" dirty="0" smtClean="0">
              <a:latin typeface="+mn-lt"/>
            </a:endParaRPr>
          </a:p>
          <a:p>
            <a:pPr marL="228600" indent="-228600">
              <a:buFont typeface="Wingdings" pitchFamily="2" charset="2"/>
              <a:buChar char="§"/>
            </a:pPr>
            <a:endParaRPr lang="en-US" sz="2400" kern="0" dirty="0" smtClean="0">
              <a:latin typeface="+mn-lt"/>
            </a:endParaRPr>
          </a:p>
          <a:p>
            <a:pPr marL="228600" indent="-228600"/>
            <a:endParaRPr lang="en-US" sz="2400" dirty="0" smtClean="0"/>
          </a:p>
        </p:txBody>
      </p:sp>
      <p:pic>
        <p:nvPicPr>
          <p:cNvPr id="1027" name="Picture 3" descr="C:\Program Files\Microsoft Office\MEDIA\CAGCAT10\j0300840.wmf"/>
          <p:cNvPicPr>
            <a:picLocks noChangeAspect="1" noChangeArrowheads="1"/>
          </p:cNvPicPr>
          <p:nvPr/>
        </p:nvPicPr>
        <p:blipFill>
          <a:blip r:embed="rId3" cstate="screen"/>
          <a:srcRect/>
          <a:stretch>
            <a:fillRect/>
          </a:stretch>
        </p:blipFill>
        <p:spPr bwMode="auto">
          <a:xfrm>
            <a:off x="3352800" y="914400"/>
            <a:ext cx="2133600" cy="1797169"/>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sz="3600" b="1" kern="1200" dirty="0" smtClean="0">
                <a:latin typeface="Arial" charset="0"/>
              </a:rPr>
              <a:t>Scoping Comments</a:t>
            </a:r>
            <a:endParaRPr lang="en-US" sz="3600" b="1" dirty="0"/>
          </a:p>
        </p:txBody>
      </p:sp>
      <p:sp>
        <p:nvSpPr>
          <p:cNvPr id="11" name="Content Placeholder 2"/>
          <p:cNvSpPr txBox="1">
            <a:spLocks/>
          </p:cNvSpPr>
          <p:nvPr/>
        </p:nvSpPr>
        <p:spPr bwMode="auto">
          <a:xfrm>
            <a:off x="228600" y="1295400"/>
            <a:ext cx="8686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indent="-228600">
              <a:buFont typeface="Wingdings" pitchFamily="2" charset="2"/>
              <a:buChar char="§"/>
            </a:pPr>
            <a:endParaRPr lang="en-US" b="1" kern="0" dirty="0" smtClean="0">
              <a:latin typeface="+mn-lt"/>
            </a:endParaRPr>
          </a:p>
          <a:p>
            <a:pPr marL="228600" indent="-228600">
              <a:buFont typeface="Wingdings" pitchFamily="2" charset="2"/>
              <a:buChar char="§"/>
            </a:pPr>
            <a:r>
              <a:rPr lang="en-US" b="1" kern="0" dirty="0" smtClean="0">
                <a:latin typeface="+mn-lt"/>
              </a:rPr>
              <a:t>Scoping Comments include (but not limited to):</a:t>
            </a:r>
          </a:p>
          <a:p>
            <a:pPr marL="685800" lvl="1" indent="-228600">
              <a:buFont typeface="Wingdings" pitchFamily="2" charset="2"/>
              <a:buChar char="§"/>
            </a:pPr>
            <a:endParaRPr lang="en-US" b="1" kern="0" dirty="0" smtClean="0">
              <a:latin typeface="+mn-lt"/>
            </a:endParaRPr>
          </a:p>
          <a:p>
            <a:pPr marL="685800" lvl="1" indent="-228600">
              <a:buFont typeface="Wingdings" pitchFamily="2" charset="2"/>
              <a:buChar char="§"/>
            </a:pPr>
            <a:r>
              <a:rPr lang="en-US" b="1" kern="0" dirty="0" smtClean="0">
                <a:latin typeface="+mn-lt"/>
              </a:rPr>
              <a:t>Comprehensively evaluate impacts of </a:t>
            </a:r>
            <a:r>
              <a:rPr lang="en-US" b="1" kern="0" smtClean="0">
                <a:latin typeface="+mn-lt"/>
              </a:rPr>
              <a:t>all its </a:t>
            </a:r>
            <a:r>
              <a:rPr lang="en-US" b="1" kern="0" dirty="0" smtClean="0">
                <a:latin typeface="+mn-lt"/>
              </a:rPr>
              <a:t>navigation activities on fish and wildlife.</a:t>
            </a:r>
          </a:p>
          <a:p>
            <a:pPr marL="1143000" lvl="2" indent="-228600">
              <a:buFont typeface="Wingdings" pitchFamily="2" charset="2"/>
              <a:buChar char="§"/>
            </a:pPr>
            <a:r>
              <a:rPr lang="en-US" b="1" kern="0" dirty="0" smtClean="0">
                <a:latin typeface="+mn-lt"/>
              </a:rPr>
              <a:t>Notice of Intent filed for the SEIS indicated that the Corps will consider all construction and O&amp;M activities.</a:t>
            </a:r>
          </a:p>
          <a:p>
            <a:pPr marL="685800" lvl="1" indent="-228600">
              <a:buFont typeface="Wingdings" pitchFamily="2" charset="2"/>
              <a:buChar char="§"/>
            </a:pPr>
            <a:endParaRPr lang="en-US" b="1" kern="0" dirty="0" smtClean="0">
              <a:latin typeface="+mn-lt"/>
            </a:endParaRPr>
          </a:p>
          <a:p>
            <a:pPr marL="685800" lvl="1" indent="-228600">
              <a:buFont typeface="Wingdings" pitchFamily="2" charset="2"/>
              <a:buChar char="§"/>
            </a:pPr>
            <a:r>
              <a:rPr lang="en-US" b="1" kern="0" dirty="0" smtClean="0">
                <a:latin typeface="+mn-lt"/>
              </a:rPr>
              <a:t>Since 1976, structures have been built that were not considered in the EIS.</a:t>
            </a:r>
          </a:p>
          <a:p>
            <a:pPr marL="685800" lvl="1" indent="-228600">
              <a:buFont typeface="Wingdings" pitchFamily="2" charset="2"/>
              <a:buChar char="§"/>
            </a:pPr>
            <a:endParaRPr lang="en-US" b="1" kern="0" dirty="0" smtClean="0">
              <a:latin typeface="+mn-lt"/>
            </a:endParaRPr>
          </a:p>
          <a:p>
            <a:pPr marL="685800" lvl="1" indent="-228600">
              <a:buFont typeface="Wingdings" pitchFamily="2" charset="2"/>
              <a:buChar char="§"/>
            </a:pPr>
            <a:r>
              <a:rPr lang="en-US" b="1" kern="0" dirty="0" smtClean="0">
                <a:latin typeface="+mn-lt"/>
              </a:rPr>
              <a:t>Concerns have been raised that further constricting the river with dike fields to minimize dredging in cross-over sections will result in these unique channel habitats being lost.</a:t>
            </a:r>
          </a:p>
          <a:p>
            <a:pPr marL="685800" lvl="1" indent="-228600">
              <a:buFont typeface="Wingdings" pitchFamily="2" charset="2"/>
              <a:buChar char="§"/>
            </a:pPr>
            <a:endParaRPr lang="en-US" b="1" kern="0" dirty="0" smtClean="0">
              <a:latin typeface="+mn-lt"/>
            </a:endParaRPr>
          </a:p>
          <a:p>
            <a:pPr marL="228600" indent="-228600">
              <a:buFont typeface="Wingdings" pitchFamily="2" charset="2"/>
              <a:buChar char="§"/>
            </a:pPr>
            <a:endParaRPr lang="en-US" sz="2000" b="1" kern="0" dirty="0" smtClean="0">
              <a:latin typeface="+mn-lt"/>
            </a:endParaRPr>
          </a:p>
          <a:p>
            <a:pPr marL="685800" lvl="1" indent="-228600">
              <a:buFont typeface="Wingdings" pitchFamily="2" charset="2"/>
              <a:buChar char="§"/>
            </a:pPr>
            <a:endParaRPr lang="en-US" sz="2000" b="1" kern="0" dirty="0" smtClean="0">
              <a:latin typeface="+mn-lt"/>
            </a:endParaRPr>
          </a:p>
          <a:p>
            <a:pPr marL="228600" indent="-228600">
              <a:buFont typeface="Wingdings" pitchFamily="2" charset="2"/>
              <a:buChar char="§"/>
            </a:pPr>
            <a:endParaRPr lang="en-US" sz="2000" kern="0" dirty="0" smtClean="0">
              <a:latin typeface="+mn-lt"/>
            </a:endParaRPr>
          </a:p>
          <a:p>
            <a:pPr marL="685800" lvl="1" indent="-228600">
              <a:buFont typeface="Wingdings" pitchFamily="2" charset="2"/>
              <a:buChar char="§"/>
            </a:pPr>
            <a:endParaRPr lang="en-US" sz="2000" kern="0" dirty="0" smtClean="0">
              <a:latin typeface="+mn-lt"/>
            </a:endParaRPr>
          </a:p>
          <a:p>
            <a:pPr marL="228600" indent="-228600">
              <a:buFont typeface="Wingdings" pitchFamily="2" charset="2"/>
              <a:buChar char="§"/>
            </a:pPr>
            <a:endParaRPr lang="en-US" sz="2400" kern="0" dirty="0" smtClean="0">
              <a:latin typeface="+mn-lt"/>
            </a:endParaRPr>
          </a:p>
          <a:p>
            <a:pPr marL="228600" indent="-228600"/>
            <a:endParaRPr lang="en-US"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sz="3600" b="1" kern="1200" dirty="0" smtClean="0">
                <a:latin typeface="Arial" charset="0"/>
              </a:rPr>
              <a:t>Numeric Analysis of Habitat</a:t>
            </a:r>
            <a:endParaRPr lang="en-US" sz="3600" b="1" dirty="0"/>
          </a:p>
        </p:txBody>
      </p:sp>
      <p:sp>
        <p:nvSpPr>
          <p:cNvPr id="11" name="Content Placeholder 2"/>
          <p:cNvSpPr txBox="1">
            <a:spLocks/>
          </p:cNvSpPr>
          <p:nvPr/>
        </p:nvSpPr>
        <p:spPr bwMode="auto">
          <a:xfrm>
            <a:off x="228600" y="990600"/>
            <a:ext cx="8686800" cy="3352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685800" lvl="1" indent="-228600"/>
            <a:endParaRPr lang="en-US" sz="2000" kern="0" dirty="0" smtClean="0">
              <a:latin typeface="+mn-lt"/>
            </a:endParaRPr>
          </a:p>
          <a:p>
            <a:pPr marL="228600" indent="-228600">
              <a:buFont typeface="Wingdings" pitchFamily="2" charset="2"/>
              <a:buChar char="§"/>
            </a:pPr>
            <a:endParaRPr lang="en-US" sz="2400" kern="0" dirty="0" smtClean="0">
              <a:latin typeface="+mn-lt"/>
            </a:endParaRPr>
          </a:p>
          <a:p>
            <a:pPr marL="228600" indent="-228600"/>
            <a:endParaRPr lang="en-US" sz="2400" dirty="0" smtClean="0"/>
          </a:p>
        </p:txBody>
      </p:sp>
      <p:sp>
        <p:nvSpPr>
          <p:cNvPr id="4" name="Rectangle 3"/>
          <p:cNvSpPr/>
          <p:nvPr/>
        </p:nvSpPr>
        <p:spPr>
          <a:xfrm>
            <a:off x="304800" y="914400"/>
            <a:ext cx="5105400" cy="5632311"/>
          </a:xfrm>
          <a:prstGeom prst="rect">
            <a:avLst/>
          </a:prstGeom>
        </p:spPr>
        <p:txBody>
          <a:bodyPr wrap="square">
            <a:spAutoFit/>
          </a:bodyPr>
          <a:lstStyle/>
          <a:p>
            <a:pPr marL="234950" indent="-234950">
              <a:buFont typeface="Wingdings" pitchFamily="2" charset="2"/>
              <a:buChar char="§"/>
            </a:pPr>
            <a:r>
              <a:rPr lang="en-US" dirty="0" smtClean="0"/>
              <a:t>The St. Louis District has initiated the development of a 3 dimensional (3D) hydraulic model for the Middle Mississippi River from mile 109.9 to 92.0.</a:t>
            </a:r>
          </a:p>
          <a:p>
            <a:pPr marL="234950" indent="-234950">
              <a:buFont typeface="Wingdings" pitchFamily="2" charset="2"/>
              <a:buChar char="§"/>
            </a:pPr>
            <a:endParaRPr lang="en-US" dirty="0" smtClean="0"/>
          </a:p>
          <a:p>
            <a:pPr marL="234950" indent="-234950">
              <a:buFont typeface="Wingdings" pitchFamily="2" charset="2"/>
              <a:buChar char="§"/>
            </a:pPr>
            <a:r>
              <a:rPr lang="en-US" dirty="0" smtClean="0"/>
              <a:t>The selected reach was chosen to serve as a proxy reach to gain an understanding of habitat changes over the entire MMR.</a:t>
            </a:r>
          </a:p>
          <a:p>
            <a:pPr marL="234950" indent="-234950">
              <a:buFont typeface="Wingdings" pitchFamily="2" charset="2"/>
              <a:buChar char="§"/>
            </a:pPr>
            <a:endParaRPr lang="en-US" dirty="0" smtClean="0"/>
          </a:p>
          <a:p>
            <a:pPr marL="234950" indent="-234950">
              <a:buFont typeface="Wingdings" pitchFamily="2" charset="2"/>
              <a:buChar char="§"/>
            </a:pPr>
            <a:r>
              <a:rPr lang="en-US" dirty="0" smtClean="0"/>
              <a:t>Study Reach includes:</a:t>
            </a:r>
          </a:p>
          <a:p>
            <a:pPr marL="692150" lvl="1" indent="-234950">
              <a:buFont typeface="Wingdings" pitchFamily="2" charset="2"/>
              <a:buChar char="§"/>
            </a:pPr>
            <a:endParaRPr lang="en-US" dirty="0" smtClean="0"/>
          </a:p>
          <a:p>
            <a:pPr marL="692150" lvl="1" indent="-234950">
              <a:buFont typeface="Wingdings" pitchFamily="2" charset="2"/>
              <a:buChar char="§"/>
            </a:pPr>
            <a:r>
              <a:rPr lang="en-US" dirty="0" smtClean="0"/>
              <a:t>174 Rock Structures</a:t>
            </a:r>
          </a:p>
          <a:p>
            <a:pPr marL="1149350" lvl="2" indent="-234950">
              <a:buFont typeface="Wingdings" pitchFamily="2" charset="2"/>
              <a:buChar char="§"/>
            </a:pPr>
            <a:r>
              <a:rPr lang="en-US" dirty="0" smtClean="0"/>
              <a:t>19 </a:t>
            </a:r>
            <a:r>
              <a:rPr lang="en-US" dirty="0" err="1" smtClean="0"/>
              <a:t>Bendway</a:t>
            </a:r>
            <a:r>
              <a:rPr lang="en-US" dirty="0" smtClean="0"/>
              <a:t> Weirs</a:t>
            </a:r>
          </a:p>
          <a:p>
            <a:pPr marL="1149350" lvl="2" indent="-234950">
              <a:buFont typeface="Wingdings" pitchFamily="2" charset="2"/>
              <a:buChar char="§"/>
            </a:pPr>
            <a:r>
              <a:rPr lang="en-US" dirty="0" smtClean="0"/>
              <a:t>6 Chevron Dikes</a:t>
            </a:r>
          </a:p>
          <a:p>
            <a:pPr marL="1149350" lvl="2" indent="-234950">
              <a:buFont typeface="Wingdings" pitchFamily="2" charset="2"/>
              <a:buChar char="§"/>
            </a:pPr>
            <a:endParaRPr lang="en-US" dirty="0" smtClean="0"/>
          </a:p>
          <a:p>
            <a:pPr marL="692150" lvl="1" indent="-234950">
              <a:buFont typeface="Wingdings" pitchFamily="2" charset="2"/>
              <a:buChar char="§"/>
            </a:pPr>
            <a:r>
              <a:rPr lang="en-US" dirty="0" smtClean="0"/>
              <a:t>3 Side Channels</a:t>
            </a:r>
          </a:p>
          <a:p>
            <a:pPr marL="1149350" lvl="2" indent="-234950">
              <a:buFont typeface="Wingdings" pitchFamily="2" charset="2"/>
              <a:buChar char="§"/>
            </a:pPr>
            <a:r>
              <a:rPr lang="en-US" dirty="0" smtClean="0"/>
              <a:t>Crain Chute</a:t>
            </a:r>
          </a:p>
          <a:p>
            <a:pPr marL="1149350" lvl="2" indent="-234950">
              <a:buFont typeface="Wingdings" pitchFamily="2" charset="2"/>
              <a:buChar char="§"/>
            </a:pPr>
            <a:r>
              <a:rPr lang="en-US" dirty="0" smtClean="0"/>
              <a:t>Liberty Chute</a:t>
            </a:r>
          </a:p>
          <a:p>
            <a:pPr marL="1149350" lvl="2" indent="-234950">
              <a:buFont typeface="Wingdings" pitchFamily="2" charset="2"/>
              <a:buChar char="§"/>
            </a:pPr>
            <a:r>
              <a:rPr lang="en-US" dirty="0" smtClean="0"/>
              <a:t>Jones Chute</a:t>
            </a:r>
          </a:p>
          <a:p>
            <a:pPr marL="692150" lvl="1" indent="-234950">
              <a:buFont typeface="Wingdings" pitchFamily="2" charset="2"/>
              <a:buChar char="§"/>
            </a:pPr>
            <a:endParaRPr lang="en-US" dirty="0"/>
          </a:p>
        </p:txBody>
      </p:sp>
      <p:pic>
        <p:nvPicPr>
          <p:cNvPr id="3074" name="Picture 2" descr="C:\Users\b3edhjlb\Desktop\IMG_20140924_092250.jpg"/>
          <p:cNvPicPr>
            <a:picLocks noChangeAspect="1" noChangeArrowheads="1"/>
          </p:cNvPicPr>
          <p:nvPr/>
        </p:nvPicPr>
        <p:blipFill>
          <a:blip r:embed="rId3" cstate="screen"/>
          <a:srcRect/>
          <a:stretch>
            <a:fillRect/>
          </a:stretch>
        </p:blipFill>
        <p:spPr bwMode="auto">
          <a:xfrm rot="5400000">
            <a:off x="4657165" y="1819835"/>
            <a:ext cx="4477870" cy="28194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sz="3600" b="1" kern="1200" dirty="0" smtClean="0">
                <a:latin typeface="Arial" charset="0"/>
              </a:rPr>
              <a:t>Numeric Analysis of Habitat</a:t>
            </a:r>
            <a:endParaRPr lang="en-US" sz="3600" b="1" dirty="0"/>
          </a:p>
        </p:txBody>
      </p:sp>
      <p:sp>
        <p:nvSpPr>
          <p:cNvPr id="11" name="Content Placeholder 2"/>
          <p:cNvSpPr txBox="1">
            <a:spLocks/>
          </p:cNvSpPr>
          <p:nvPr/>
        </p:nvSpPr>
        <p:spPr bwMode="auto">
          <a:xfrm>
            <a:off x="228600" y="990600"/>
            <a:ext cx="8686800" cy="3352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685800" lvl="1" indent="-228600"/>
            <a:endParaRPr lang="en-US" sz="2000" kern="0" dirty="0" smtClean="0">
              <a:latin typeface="+mn-lt"/>
            </a:endParaRPr>
          </a:p>
          <a:p>
            <a:pPr marL="228600" indent="-228600">
              <a:buFont typeface="Wingdings" pitchFamily="2" charset="2"/>
              <a:buChar char="§"/>
            </a:pPr>
            <a:endParaRPr lang="en-US" sz="2400" kern="0" dirty="0" smtClean="0">
              <a:latin typeface="+mn-lt"/>
            </a:endParaRPr>
          </a:p>
          <a:p>
            <a:pPr marL="228600" indent="-228600"/>
            <a:endParaRPr lang="en-US" sz="2400" dirty="0" smtClean="0"/>
          </a:p>
        </p:txBody>
      </p:sp>
      <p:sp>
        <p:nvSpPr>
          <p:cNvPr id="4" name="Rectangle 3"/>
          <p:cNvSpPr/>
          <p:nvPr/>
        </p:nvSpPr>
        <p:spPr>
          <a:xfrm>
            <a:off x="304800" y="1447800"/>
            <a:ext cx="5105400" cy="3970318"/>
          </a:xfrm>
          <a:prstGeom prst="rect">
            <a:avLst/>
          </a:prstGeom>
        </p:spPr>
        <p:txBody>
          <a:bodyPr wrap="square">
            <a:spAutoFit/>
          </a:bodyPr>
          <a:lstStyle/>
          <a:p>
            <a:pPr marL="234950" indent="-234950">
              <a:buFont typeface="Wingdings" pitchFamily="2" charset="2"/>
              <a:buChar char="§"/>
            </a:pPr>
            <a:r>
              <a:rPr lang="en-US" dirty="0" smtClean="0"/>
              <a:t>The model will be calibrated to observed data and will be used to determine velocity values at various depths for three in-bank discharges.</a:t>
            </a:r>
          </a:p>
          <a:p>
            <a:pPr marL="234950" indent="-234950">
              <a:buFont typeface="Wingdings" pitchFamily="2" charset="2"/>
              <a:buChar char="§"/>
            </a:pPr>
            <a:endParaRPr lang="en-US" dirty="0" smtClean="0"/>
          </a:p>
          <a:p>
            <a:pPr marL="234950" indent="-234950">
              <a:buFont typeface="Wingdings" pitchFamily="2" charset="2"/>
              <a:buChar char="§"/>
            </a:pPr>
            <a:r>
              <a:rPr lang="en-US" dirty="0" smtClean="0"/>
              <a:t>The model will be run for 3 in-bank discharges</a:t>
            </a:r>
          </a:p>
          <a:p>
            <a:pPr marL="692150" lvl="1" indent="-234950">
              <a:buFont typeface="Wingdings" pitchFamily="2" charset="2"/>
              <a:buChar char="§"/>
            </a:pPr>
            <a:r>
              <a:rPr lang="en-US" dirty="0" smtClean="0"/>
              <a:t>110,000 </a:t>
            </a:r>
            <a:r>
              <a:rPr lang="en-US" dirty="0" err="1" smtClean="0"/>
              <a:t>cfs</a:t>
            </a:r>
            <a:endParaRPr lang="en-US" dirty="0" smtClean="0"/>
          </a:p>
          <a:p>
            <a:pPr marL="692150" lvl="1" indent="-234950">
              <a:buFont typeface="Wingdings" pitchFamily="2" charset="2"/>
              <a:buChar char="§"/>
            </a:pPr>
            <a:r>
              <a:rPr lang="en-US" dirty="0" smtClean="0"/>
              <a:t>210,000 </a:t>
            </a:r>
            <a:r>
              <a:rPr lang="en-US" dirty="0" err="1" smtClean="0"/>
              <a:t>cfs</a:t>
            </a:r>
            <a:endParaRPr lang="en-US" dirty="0" smtClean="0"/>
          </a:p>
          <a:p>
            <a:pPr marL="692150" lvl="1" indent="-234950">
              <a:buFont typeface="Wingdings" pitchFamily="2" charset="2"/>
              <a:buChar char="§"/>
            </a:pPr>
            <a:r>
              <a:rPr lang="en-US" dirty="0" smtClean="0"/>
              <a:t>300,000 </a:t>
            </a:r>
            <a:r>
              <a:rPr lang="en-US" dirty="0" err="1" smtClean="0"/>
              <a:t>cfs</a:t>
            </a:r>
            <a:endParaRPr lang="en-US" dirty="0" smtClean="0"/>
          </a:p>
          <a:p>
            <a:pPr marL="234950" indent="-234950">
              <a:buFont typeface="Wingdings" pitchFamily="2" charset="2"/>
              <a:buChar char="§"/>
            </a:pPr>
            <a:endParaRPr lang="en-US" dirty="0" smtClean="0"/>
          </a:p>
          <a:p>
            <a:pPr marL="234950" indent="-234950">
              <a:buFont typeface="Wingdings" pitchFamily="2" charset="2"/>
              <a:buChar char="§"/>
            </a:pPr>
            <a:r>
              <a:rPr lang="en-US" dirty="0" smtClean="0"/>
              <a:t>The model will help engineers understand habitat changes (velocity and depth) as a result of construction of river training structures.</a:t>
            </a:r>
          </a:p>
        </p:txBody>
      </p:sp>
      <p:pic>
        <p:nvPicPr>
          <p:cNvPr id="6" name="Picture 2" descr="C:\Users\b3edhjlb\Desktop\IMG_20140924_092250.jpg"/>
          <p:cNvPicPr>
            <a:picLocks noChangeAspect="1" noChangeArrowheads="1"/>
          </p:cNvPicPr>
          <p:nvPr/>
        </p:nvPicPr>
        <p:blipFill>
          <a:blip r:embed="rId3" cstate="screen"/>
          <a:srcRect/>
          <a:stretch>
            <a:fillRect/>
          </a:stretch>
        </p:blipFill>
        <p:spPr bwMode="auto">
          <a:xfrm rot="5400000">
            <a:off x="4789809" y="1991991"/>
            <a:ext cx="4173070" cy="2627489"/>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sz="3600" b="1" kern="1200" dirty="0" smtClean="0">
                <a:latin typeface="Arial" charset="0"/>
              </a:rPr>
              <a:t>Larval Fish Sampling</a:t>
            </a:r>
            <a:endParaRPr lang="en-US" sz="3600" b="1" dirty="0"/>
          </a:p>
        </p:txBody>
      </p:sp>
      <p:sp>
        <p:nvSpPr>
          <p:cNvPr id="11" name="Content Placeholder 2"/>
          <p:cNvSpPr txBox="1">
            <a:spLocks/>
          </p:cNvSpPr>
          <p:nvPr/>
        </p:nvSpPr>
        <p:spPr bwMode="auto">
          <a:xfrm>
            <a:off x="228600" y="990600"/>
            <a:ext cx="8686800" cy="3352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685800" lvl="1" indent="-228600"/>
            <a:endParaRPr lang="en-US" sz="2000" kern="0" dirty="0" smtClean="0">
              <a:latin typeface="+mn-lt"/>
            </a:endParaRPr>
          </a:p>
          <a:p>
            <a:pPr marL="228600" indent="-228600">
              <a:buFont typeface="Wingdings" pitchFamily="2" charset="2"/>
              <a:buChar char="§"/>
            </a:pPr>
            <a:endParaRPr lang="en-US" sz="2400" kern="0" dirty="0" smtClean="0">
              <a:latin typeface="+mn-lt"/>
            </a:endParaRPr>
          </a:p>
          <a:p>
            <a:pPr marL="228600" indent="-228600"/>
            <a:endParaRPr lang="en-US" sz="2400" dirty="0" smtClean="0"/>
          </a:p>
        </p:txBody>
      </p:sp>
      <p:sp>
        <p:nvSpPr>
          <p:cNvPr id="6" name="Rectangle 5"/>
          <p:cNvSpPr/>
          <p:nvPr/>
        </p:nvSpPr>
        <p:spPr>
          <a:xfrm>
            <a:off x="304800" y="1143000"/>
            <a:ext cx="5105400" cy="4801314"/>
          </a:xfrm>
          <a:prstGeom prst="rect">
            <a:avLst/>
          </a:prstGeom>
        </p:spPr>
        <p:txBody>
          <a:bodyPr wrap="square">
            <a:spAutoFit/>
          </a:bodyPr>
          <a:lstStyle/>
          <a:p>
            <a:r>
              <a:rPr lang="en-US" dirty="0" smtClean="0"/>
              <a:t>The purpose of this effort is to evaluate larval fish diversity and abundance within the </a:t>
            </a:r>
            <a:r>
              <a:rPr lang="en-US" dirty="0" err="1" smtClean="0"/>
              <a:t>planktonic</a:t>
            </a:r>
            <a:r>
              <a:rPr lang="en-US" dirty="0" smtClean="0"/>
              <a:t> drift of main channel and main channel border habitats of the Middle Mississippi River. Primary tasks to be performed include:</a:t>
            </a:r>
          </a:p>
          <a:p>
            <a:endParaRPr lang="en-US" dirty="0" smtClean="0"/>
          </a:p>
          <a:p>
            <a:r>
              <a:rPr lang="en-US" dirty="0" smtClean="0"/>
              <a:t>(1) perform two larval drift transect samples across main channel (MC) and main channel border (MCB) habitats of the at UMR 150.0 and 51.6</a:t>
            </a:r>
          </a:p>
          <a:p>
            <a:endParaRPr lang="en-US" dirty="0" smtClean="0"/>
          </a:p>
          <a:p>
            <a:r>
              <a:rPr lang="en-US" dirty="0" smtClean="0"/>
              <a:t>(2) prepare a short technical report describing results of the survey. MC and MCB habitats are defined as in the Habitat Needs Assessment for the Upper Mississippi River Technical Report (Corps of Engineers 2000)</a:t>
            </a:r>
          </a:p>
        </p:txBody>
      </p:sp>
      <p:pic>
        <p:nvPicPr>
          <p:cNvPr id="4098" name="Picture 2" descr="C:\Users\b3edhjlb\Desktop\larval_pallid.png"/>
          <p:cNvPicPr>
            <a:picLocks noChangeAspect="1" noChangeArrowheads="1"/>
          </p:cNvPicPr>
          <p:nvPr/>
        </p:nvPicPr>
        <p:blipFill>
          <a:blip r:embed="rId3" cstate="screen"/>
          <a:srcRect/>
          <a:stretch>
            <a:fillRect/>
          </a:stretch>
        </p:blipFill>
        <p:spPr bwMode="auto">
          <a:xfrm>
            <a:off x="5867400" y="1219200"/>
            <a:ext cx="2887663" cy="216296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sz="3600" b="1" kern="1200" dirty="0" smtClean="0">
                <a:latin typeface="Arial" charset="0"/>
              </a:rPr>
              <a:t>Side Channel Analysis</a:t>
            </a:r>
            <a:endParaRPr lang="en-US" sz="3600" b="1" dirty="0"/>
          </a:p>
        </p:txBody>
      </p:sp>
      <p:sp>
        <p:nvSpPr>
          <p:cNvPr id="11" name="Content Placeholder 2"/>
          <p:cNvSpPr txBox="1">
            <a:spLocks/>
          </p:cNvSpPr>
          <p:nvPr/>
        </p:nvSpPr>
        <p:spPr bwMode="auto">
          <a:xfrm>
            <a:off x="228600" y="990600"/>
            <a:ext cx="8686800" cy="3352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685800" lvl="1" indent="-228600"/>
            <a:endParaRPr lang="en-US" sz="2000" kern="0" dirty="0" smtClean="0">
              <a:latin typeface="+mn-lt"/>
            </a:endParaRPr>
          </a:p>
          <a:p>
            <a:pPr marL="228600" indent="-228600">
              <a:buFont typeface="Wingdings" pitchFamily="2" charset="2"/>
              <a:buChar char="§"/>
            </a:pPr>
            <a:endParaRPr lang="en-US" sz="2400" kern="0" dirty="0" smtClean="0">
              <a:latin typeface="+mn-lt"/>
            </a:endParaRPr>
          </a:p>
          <a:p>
            <a:pPr marL="228600" indent="-228600"/>
            <a:endParaRPr lang="en-US" sz="2400" dirty="0" smtClean="0"/>
          </a:p>
        </p:txBody>
      </p:sp>
      <p:pic>
        <p:nvPicPr>
          <p:cNvPr id="4" name="Content Placeholder 3" descr="Buffalo Chute survey outlines.jpg"/>
          <p:cNvPicPr>
            <a:picLocks noChangeAspect="1"/>
          </p:cNvPicPr>
          <p:nvPr/>
        </p:nvPicPr>
        <p:blipFill>
          <a:blip r:embed="rId3" cstate="screen"/>
          <a:srcRect/>
          <a:stretch>
            <a:fillRect/>
          </a:stretch>
        </p:blipFill>
        <p:spPr bwMode="auto">
          <a:xfrm>
            <a:off x="304800" y="3429000"/>
            <a:ext cx="2957934" cy="2286000"/>
          </a:xfrm>
          <a:prstGeom prst="rect">
            <a:avLst/>
          </a:prstGeom>
          <a:ln>
            <a:noFill/>
          </a:ln>
          <a:effectLst>
            <a:outerShdw blurRad="292100" dist="139700" dir="2700000" algn="tl" rotWithShape="0">
              <a:srgbClr val="333333">
                <a:alpha val="65000"/>
              </a:srgbClr>
            </a:outerShdw>
          </a:effectLst>
        </p:spPr>
      </p:pic>
      <p:sp>
        <p:nvSpPr>
          <p:cNvPr id="5" name="Rectangle 4"/>
          <p:cNvSpPr/>
          <p:nvPr/>
        </p:nvSpPr>
        <p:spPr>
          <a:xfrm>
            <a:off x="304800" y="838200"/>
            <a:ext cx="8534400" cy="3046988"/>
          </a:xfrm>
          <a:prstGeom prst="rect">
            <a:avLst/>
          </a:prstGeom>
        </p:spPr>
        <p:txBody>
          <a:bodyPr wrap="square">
            <a:spAutoFit/>
          </a:bodyPr>
          <a:lstStyle/>
          <a:p>
            <a:r>
              <a:rPr lang="en-US" sz="1600" dirty="0" smtClean="0"/>
              <a:t>Since the position of the river within the floodplain is now controlled, opportunity for creation of new side channels is reduced.</a:t>
            </a:r>
          </a:p>
          <a:p>
            <a:endParaRPr lang="en-US" sz="1600" dirty="0" smtClean="0"/>
          </a:p>
          <a:p>
            <a:r>
              <a:rPr lang="en-US" sz="1600" dirty="0" smtClean="0"/>
              <a:t>Corps personnel have undertaken an analysis of  existing side channel habitats that include the following components;</a:t>
            </a:r>
          </a:p>
          <a:p>
            <a:endParaRPr lang="en-US" sz="1600" dirty="0" smtClean="0"/>
          </a:p>
          <a:p>
            <a:pPr marL="342900" indent="-342900">
              <a:spcBef>
                <a:spcPts val="0"/>
              </a:spcBef>
              <a:spcAft>
                <a:spcPts val="1200"/>
              </a:spcAft>
              <a:buAutoNum type="arabicParenBoth"/>
            </a:pPr>
            <a:r>
              <a:rPr lang="en-US" sz="1600" dirty="0" smtClean="0"/>
              <a:t>Side Channel Area Analysis</a:t>
            </a:r>
          </a:p>
          <a:p>
            <a:pPr marL="342900" indent="-342900">
              <a:spcBef>
                <a:spcPts val="0"/>
              </a:spcBef>
              <a:spcAft>
                <a:spcPts val="1200"/>
              </a:spcAft>
              <a:buAutoNum type="arabicParenBoth"/>
            </a:pPr>
            <a:r>
              <a:rPr lang="en-US" sz="1600" dirty="0" smtClean="0"/>
              <a:t>Side Channel Volume Analysis</a:t>
            </a:r>
          </a:p>
          <a:p>
            <a:pPr marL="342900" indent="-342900">
              <a:spcBef>
                <a:spcPts val="0"/>
              </a:spcBef>
              <a:spcAft>
                <a:spcPts val="1200"/>
              </a:spcAft>
              <a:buAutoNum type="arabicParenBoth"/>
            </a:pPr>
            <a:r>
              <a:rPr lang="en-US" sz="1600" dirty="0" smtClean="0"/>
              <a:t>Side Channel Connectivity Analysis</a:t>
            </a:r>
          </a:p>
          <a:p>
            <a:endParaRPr lang="en-US" dirty="0" smtClean="0"/>
          </a:p>
        </p:txBody>
      </p:sp>
      <p:pic>
        <p:nvPicPr>
          <p:cNvPr id="6" name="Content Placeholder 7" descr="brownsfinal.jpg"/>
          <p:cNvPicPr>
            <a:picLocks noChangeAspect="1"/>
          </p:cNvPicPr>
          <p:nvPr/>
        </p:nvPicPr>
        <p:blipFill>
          <a:blip r:embed="rId4" cstate="screen"/>
          <a:srcRect/>
          <a:stretch>
            <a:fillRect/>
          </a:stretch>
        </p:blipFill>
        <p:spPr bwMode="auto">
          <a:xfrm>
            <a:off x="3581400" y="3429000"/>
            <a:ext cx="1752600" cy="2267687"/>
          </a:xfrm>
          <a:prstGeom prst="rect">
            <a:avLst/>
          </a:prstGeom>
          <a:ln>
            <a:noFill/>
          </a:ln>
          <a:effectLst>
            <a:outerShdw blurRad="292100" dist="139700" dir="2700000" algn="tl" rotWithShape="0">
              <a:srgbClr val="333333">
                <a:alpha val="65000"/>
              </a:srgbClr>
            </a:outerShdw>
          </a:effectLst>
        </p:spPr>
      </p:pic>
      <p:pic>
        <p:nvPicPr>
          <p:cNvPr id="7" name="Picture 6" descr="multi beam data.jpg"/>
          <p:cNvPicPr>
            <a:picLocks noChangeAspect="1"/>
          </p:cNvPicPr>
          <p:nvPr/>
        </p:nvPicPr>
        <p:blipFill>
          <a:blip r:embed="rId5" cstate="screen"/>
          <a:srcRect/>
          <a:stretch>
            <a:fillRect/>
          </a:stretch>
        </p:blipFill>
        <p:spPr>
          <a:xfrm>
            <a:off x="5791200" y="3352800"/>
            <a:ext cx="2478558" cy="2217815"/>
          </a:xfrm>
          <a:prstGeom prst="rect">
            <a:avLst/>
          </a:prstGeom>
          <a:ln>
            <a:noFill/>
          </a:ln>
          <a:effectLst>
            <a:outerShdw blurRad="292100" dist="139700" dir="2700000" algn="tl" rotWithShape="0">
              <a:srgbClr val="333333">
                <a:alpha val="65000"/>
              </a:srgbClr>
            </a:outerShdw>
          </a:effectLst>
        </p:spPr>
      </p:pic>
      <p:sp>
        <p:nvSpPr>
          <p:cNvPr id="8" name="TextBox 7"/>
          <p:cNvSpPr txBox="1"/>
          <p:nvPr/>
        </p:nvSpPr>
        <p:spPr>
          <a:xfrm>
            <a:off x="914400" y="5715000"/>
            <a:ext cx="1754711" cy="276999"/>
          </a:xfrm>
          <a:prstGeom prst="rect">
            <a:avLst/>
          </a:prstGeom>
          <a:noFill/>
        </p:spPr>
        <p:txBody>
          <a:bodyPr wrap="none" rtlCol="0">
            <a:spAutoFit/>
          </a:bodyPr>
          <a:lstStyle/>
          <a:p>
            <a:r>
              <a:rPr lang="en-US" sz="1200" dirty="0" smtClean="0"/>
              <a:t>Area / Volume Analysis</a:t>
            </a:r>
            <a:endParaRPr lang="en-US" sz="1200" dirty="0"/>
          </a:p>
        </p:txBody>
      </p:sp>
      <p:sp>
        <p:nvSpPr>
          <p:cNvPr id="9" name="TextBox 8"/>
          <p:cNvSpPr txBox="1"/>
          <p:nvPr/>
        </p:nvSpPr>
        <p:spPr>
          <a:xfrm>
            <a:off x="3962400" y="5715000"/>
            <a:ext cx="1019831" cy="276999"/>
          </a:xfrm>
          <a:prstGeom prst="rect">
            <a:avLst/>
          </a:prstGeom>
          <a:noFill/>
        </p:spPr>
        <p:txBody>
          <a:bodyPr wrap="none" rtlCol="0">
            <a:spAutoFit/>
          </a:bodyPr>
          <a:lstStyle/>
          <a:p>
            <a:r>
              <a:rPr lang="en-US" sz="1200" dirty="0" smtClean="0"/>
              <a:t>Connectivity</a:t>
            </a:r>
            <a:endParaRPr lang="en-US" sz="1200" dirty="0"/>
          </a:p>
        </p:txBody>
      </p:sp>
      <p:sp>
        <p:nvSpPr>
          <p:cNvPr id="10" name="TextBox 9"/>
          <p:cNvSpPr txBox="1"/>
          <p:nvPr/>
        </p:nvSpPr>
        <p:spPr>
          <a:xfrm>
            <a:off x="6172200" y="5638800"/>
            <a:ext cx="1712328" cy="276999"/>
          </a:xfrm>
          <a:prstGeom prst="rect">
            <a:avLst/>
          </a:prstGeom>
          <a:noFill/>
        </p:spPr>
        <p:txBody>
          <a:bodyPr wrap="none" rtlCol="0">
            <a:spAutoFit/>
          </a:bodyPr>
          <a:lstStyle/>
          <a:p>
            <a:r>
              <a:rPr lang="en-US" sz="1200" dirty="0" smtClean="0"/>
              <a:t>Multibeam Bathymetry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12678</TotalTime>
  <Words>745</Words>
  <Application>Microsoft Office PowerPoint</Application>
  <PresentationFormat>On-screen Show (4:3)</PresentationFormat>
  <Paragraphs>116</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Default Design</vt:lpstr>
      <vt:lpstr>Custom Design</vt:lpstr>
      <vt:lpstr>RIVER RESOURCES ACTION TEAM BOAT TRIP Upper Mississippi River (Pools 24, 25, and Mel Price) St. Louis District</vt:lpstr>
      <vt:lpstr>FY14 NEPA Activities</vt:lpstr>
      <vt:lpstr>SEIS Timeline</vt:lpstr>
      <vt:lpstr>Litigation</vt:lpstr>
      <vt:lpstr>Scoping Comments</vt:lpstr>
      <vt:lpstr>Numeric Analysis of Habitat</vt:lpstr>
      <vt:lpstr>Numeric Analysis of Habitat</vt:lpstr>
      <vt:lpstr>Larval Fish Sampling</vt:lpstr>
      <vt:lpstr>Side Channel Analysis</vt:lpstr>
    </vt:vector>
  </TitlesOfParts>
  <Company>US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b6imemb6</dc:creator>
  <cp:lastModifiedBy>B3ECHIHN</cp:lastModifiedBy>
  <cp:revision>579</cp:revision>
  <dcterms:created xsi:type="dcterms:W3CDTF">2009-05-21T17:19:18Z</dcterms:created>
  <dcterms:modified xsi:type="dcterms:W3CDTF">2014-10-17T14:03:15Z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000800d041000000000001024120</vt:lpwstr>
  </property>
</Properties>
</file>